
<file path=[Content_Types].xml><?xml version="1.0" encoding="utf-8"?>
<Types xmlns="http://schemas.openxmlformats.org/package/2006/content-types">
  <Default Extension="png" ContentType="image/png"/>
  <Default Extension="tmp"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ppt/tags/tag22.xml" ContentType="application/vnd.openxmlformats-officedocument.presentationml.tags+xml"/>
  <Override PartName="/ppt/notesSlides/notesSlide23.xml" ContentType="application/vnd.openxmlformats-officedocument.presentationml.notesSlide+xml"/>
  <Override PartName="/ppt/tags/tag23.xml" ContentType="application/vnd.openxmlformats-officedocument.presentationml.tags+xml"/>
  <Override PartName="/ppt/notesSlides/notesSlide24.xml" ContentType="application/vnd.openxmlformats-officedocument.presentationml.notesSlide+xml"/>
  <Override PartName="/ppt/tags/tag24.xml" ContentType="application/vnd.openxmlformats-officedocument.presentationml.tags+xml"/>
  <Override PartName="/ppt/notesSlides/notesSlide25.xml" ContentType="application/vnd.openxmlformats-officedocument.presentationml.notesSlide+xml"/>
  <Override PartName="/ppt/tags/tag25.xml" ContentType="application/vnd.openxmlformats-officedocument.presentationml.tags+xml"/>
  <Override PartName="/ppt/notesSlides/notesSlide26.xml" ContentType="application/vnd.openxmlformats-officedocument.presentationml.notesSlide+xml"/>
  <Override PartName="/ppt/tags/tag26.xml" ContentType="application/vnd.openxmlformats-officedocument.presentationml.tags+xml"/>
  <Override PartName="/ppt/notesSlides/notesSlide27.xml" ContentType="application/vnd.openxmlformats-officedocument.presentationml.notesSlide+xml"/>
  <Override PartName="/ppt/tags/tag27.xml" ContentType="application/vnd.openxmlformats-officedocument.presentationml.tags+xml"/>
  <Override PartName="/ppt/notesSlides/notesSlide28.xml" ContentType="application/vnd.openxmlformats-officedocument.presentationml.notesSlide+xml"/>
  <Override PartName="/ppt/tags/tag28.xml" ContentType="application/vnd.openxmlformats-officedocument.presentationml.tags+xml"/>
  <Override PartName="/ppt/notesSlides/notesSlide29.xml" ContentType="application/vnd.openxmlformats-officedocument.presentationml.notesSlide+xml"/>
  <Override PartName="/ppt/tags/tag2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35"/>
  </p:notesMasterIdLst>
  <p:handoutMasterIdLst>
    <p:handoutMasterId r:id="rId36"/>
  </p:handoutMasterIdLst>
  <p:sldIdLst>
    <p:sldId id="389" r:id="rId6"/>
    <p:sldId id="486" r:id="rId7"/>
    <p:sldId id="488" r:id="rId8"/>
    <p:sldId id="480" r:id="rId9"/>
    <p:sldId id="527" r:id="rId10"/>
    <p:sldId id="496" r:id="rId11"/>
    <p:sldId id="528" r:id="rId12"/>
    <p:sldId id="481" r:id="rId13"/>
    <p:sldId id="498" r:id="rId14"/>
    <p:sldId id="500" r:id="rId15"/>
    <p:sldId id="501" r:id="rId16"/>
    <p:sldId id="529" r:id="rId17"/>
    <p:sldId id="502" r:id="rId18"/>
    <p:sldId id="503" r:id="rId19"/>
    <p:sldId id="504" r:id="rId20"/>
    <p:sldId id="505" r:id="rId21"/>
    <p:sldId id="530" r:id="rId22"/>
    <p:sldId id="513" r:id="rId23"/>
    <p:sldId id="506" r:id="rId24"/>
    <p:sldId id="484" r:id="rId25"/>
    <p:sldId id="507" r:id="rId26"/>
    <p:sldId id="508" r:id="rId27"/>
    <p:sldId id="473" r:id="rId28"/>
    <p:sldId id="510" r:id="rId29"/>
    <p:sldId id="509" r:id="rId30"/>
    <p:sldId id="511" r:id="rId31"/>
    <p:sldId id="512" r:id="rId32"/>
    <p:sldId id="492" r:id="rId33"/>
    <p:sldId id="475" r:id="rId3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9356" autoAdjust="0"/>
  </p:normalViewPr>
  <p:slideViewPr>
    <p:cSldViewPr snapToGrid="0" snapToObjects="1">
      <p:cViewPr varScale="1">
        <p:scale>
          <a:sx n="73" d="100"/>
          <a:sy n="73" d="100"/>
        </p:scale>
        <p:origin x="404" y="5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000" b="1" i="0" u="none" strike="noStrike" kern="1200" baseline="0">
                <a:solidFill>
                  <a:schemeClr val="dk1">
                    <a:lumMod val="75000"/>
                    <a:lumOff val="25000"/>
                  </a:schemeClr>
                </a:solidFill>
                <a:latin typeface="+mn-lt"/>
                <a:ea typeface="+mn-ea"/>
                <a:cs typeface="+mn-cs"/>
              </a:defRPr>
            </a:pPr>
            <a:r>
              <a:rPr lang="en-US" sz="3000"/>
              <a:t>Certificate</a:t>
            </a:r>
            <a:r>
              <a:rPr lang="en-US" sz="3000" baseline="0"/>
              <a:t> of Completion, 2017 </a:t>
            </a:r>
          </a:p>
          <a:p>
            <a:pPr>
              <a:defRPr sz="3000"/>
            </a:pPr>
            <a:r>
              <a:rPr lang="en-US" sz="3000" baseline="0"/>
              <a:t>Distribution by Disability (N=1,394)</a:t>
            </a:r>
            <a:endParaRPr lang="en-US" sz="3000"/>
          </a:p>
        </c:rich>
      </c:tx>
      <c:overlay val="0"/>
      <c:spPr>
        <a:noFill/>
        <a:ln>
          <a:noFill/>
        </a:ln>
        <a:effectLst/>
      </c:spPr>
      <c:txPr>
        <a:bodyPr rot="0" spcFirstLastPara="1" vertOverflow="ellipsis" vert="horz" wrap="square" anchor="ctr" anchorCtr="1"/>
        <a:lstStyle/>
        <a:p>
          <a:pPr>
            <a:defRPr sz="3000" b="1" i="0" u="none" strike="noStrike" kern="1200" baseline="0">
              <a:solidFill>
                <a:schemeClr val="dk1">
                  <a:lumMod val="75000"/>
                  <a:lumOff val="25000"/>
                </a:schemeClr>
              </a:solidFill>
              <a:latin typeface="+mn-lt"/>
              <a:ea typeface="+mn-ea"/>
              <a:cs typeface="+mn-cs"/>
            </a:defRPr>
          </a:pPr>
          <a:endParaRPr lang="en-US"/>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Sheet1!$A$2:$A$16</c:f>
              <c:strCache>
                <c:ptCount val="15"/>
                <c:pt idx="0">
                  <c:v>01 = Multiple Disabilities</c:v>
                </c:pt>
                <c:pt idx="1">
                  <c:v>02 = Orthopedic Impairment</c:v>
                </c:pt>
                <c:pt idx="2">
                  <c:v>03 = Blind or Low Vision</c:v>
                </c:pt>
                <c:pt idx="3">
                  <c:v>04 = Deaf or Hard of Hearing</c:v>
                </c:pt>
                <c:pt idx="4">
                  <c:v>05 = Emotional Disability (Full-Time)</c:v>
                </c:pt>
                <c:pt idx="5">
                  <c:v>06 = Emotional Disability (All Other)</c:v>
                </c:pt>
                <c:pt idx="6">
                  <c:v>07 = Specific Learning Disability</c:v>
                </c:pt>
                <c:pt idx="7">
                  <c:v>09 = Language or Speech Impairment</c:v>
                </c:pt>
                <c:pt idx="8">
                  <c:v>10 = Mild Cognitive Disability</c:v>
                </c:pt>
                <c:pt idx="9">
                  <c:v>11 = Moderate Cognitive Disability</c:v>
                </c:pt>
                <c:pt idx="10">
                  <c:v>12 = Severe Cognitive Disability</c:v>
                </c:pt>
                <c:pt idx="11">
                  <c:v>14 = Deaf-blind</c:v>
                </c:pt>
                <c:pt idx="12">
                  <c:v>15 = Autism Spectrum Disorder</c:v>
                </c:pt>
                <c:pt idx="13">
                  <c:v>16 = Traumatic Brain Injury</c:v>
                </c:pt>
                <c:pt idx="14">
                  <c:v>17 = Other Health Impairment</c:v>
                </c:pt>
              </c:strCache>
            </c:strRef>
          </c:cat>
          <c:val>
            <c:numRef>
              <c:f>Sheet1!$B$2:$B$16</c:f>
              <c:numCache>
                <c:formatCode>0.00%</c:formatCode>
                <c:ptCount val="15"/>
                <c:pt idx="0">
                  <c:v>9.1822094691535155E-2</c:v>
                </c:pt>
                <c:pt idx="1">
                  <c:v>1.1477761836441894E-2</c:v>
                </c:pt>
                <c:pt idx="2">
                  <c:v>5.7388809182209472E-3</c:v>
                </c:pt>
                <c:pt idx="3">
                  <c:v>1.5781922525107604E-2</c:v>
                </c:pt>
                <c:pt idx="4">
                  <c:v>4.4476327116212341E-2</c:v>
                </c:pt>
                <c:pt idx="5">
                  <c:v>1.6499282639885222E-2</c:v>
                </c:pt>
                <c:pt idx="6">
                  <c:v>7.675753228120516E-2</c:v>
                </c:pt>
                <c:pt idx="7">
                  <c:v>0</c:v>
                </c:pt>
                <c:pt idx="8">
                  <c:v>0.26183644189383071</c:v>
                </c:pt>
                <c:pt idx="9">
                  <c:v>0.1915351506456241</c:v>
                </c:pt>
                <c:pt idx="10">
                  <c:v>2.2955523672883789E-2</c:v>
                </c:pt>
                <c:pt idx="11">
                  <c:v>7.173601147776184E-4</c:v>
                </c:pt>
                <c:pt idx="12">
                  <c:v>0.19799139167862267</c:v>
                </c:pt>
                <c:pt idx="13">
                  <c:v>7.1736011477761836E-3</c:v>
                </c:pt>
                <c:pt idx="14">
                  <c:v>5.5236728837876614E-2</c:v>
                </c:pt>
              </c:numCache>
            </c:numRef>
          </c:val>
        </c:ser>
        <c:dLbls>
          <c:showLegendKey val="0"/>
          <c:showVal val="0"/>
          <c:showCatName val="0"/>
          <c:showSerName val="0"/>
          <c:showPercent val="0"/>
          <c:showBubbleSize val="0"/>
        </c:dLbls>
        <c:gapWidth val="65"/>
        <c:shape val="box"/>
        <c:axId val="385223640"/>
        <c:axId val="385224032"/>
        <c:axId val="0"/>
      </c:bar3DChart>
      <c:catAx>
        <c:axId val="385223640"/>
        <c:scaling>
          <c:orientation val="maxMin"/>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600" b="1" i="0" u="none" strike="noStrike" kern="1200" cap="all" baseline="0">
                <a:solidFill>
                  <a:schemeClr val="dk1">
                    <a:lumMod val="75000"/>
                    <a:lumOff val="25000"/>
                  </a:schemeClr>
                </a:solidFill>
                <a:latin typeface="+mn-lt"/>
                <a:ea typeface="+mn-ea"/>
                <a:cs typeface="+mn-cs"/>
              </a:defRPr>
            </a:pPr>
            <a:endParaRPr lang="en-US"/>
          </a:p>
        </c:txPr>
        <c:crossAx val="385224032"/>
        <c:crosses val="autoZero"/>
        <c:auto val="1"/>
        <c:lblAlgn val="ctr"/>
        <c:lblOffset val="100"/>
        <c:noMultiLvlLbl val="0"/>
      </c:catAx>
      <c:valAx>
        <c:axId val="385224032"/>
        <c:scaling>
          <c:orientation val="minMax"/>
        </c:scaling>
        <c:delete val="1"/>
        <c:axPos val="t"/>
        <c:majorGridlines>
          <c:spPr>
            <a:ln w="9525" cap="flat" cmpd="sng" algn="ctr">
              <a:solidFill>
                <a:schemeClr val="dk1">
                  <a:lumMod val="15000"/>
                  <a:lumOff val="85000"/>
                </a:schemeClr>
              </a:solidFill>
              <a:round/>
            </a:ln>
            <a:effectLst/>
          </c:spPr>
        </c:majorGridlines>
        <c:numFmt formatCode="0.00%" sourceLinked="1"/>
        <c:majorTickMark val="none"/>
        <c:minorTickMark val="none"/>
        <c:tickLblPos val="nextTo"/>
        <c:crossAx val="385223640"/>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C6983AD-BCB3-4AD4-A591-BF522AA199DA}" type="datetimeFigureOut">
              <a:rPr lang="en-US" smtClean="0"/>
              <a:t>2/28/2018</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EEFB104-C00F-4773-ACCF-88F6CA0C419E}" type="slidenum">
              <a:rPr lang="en-US" smtClean="0"/>
              <a:t>‹#›</a:t>
            </a:fld>
            <a:endParaRPr lang="en-US" dirty="0"/>
          </a:p>
        </p:txBody>
      </p:sp>
    </p:spTree>
    <p:extLst>
      <p:ext uri="{BB962C8B-B14F-4D97-AF65-F5344CB8AC3E}">
        <p14:creationId xmlns:p14="http://schemas.microsoft.com/office/powerpoint/2010/main" val="32653229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A3591DE-F333-43E6-8A7D-88A1B088DCE9}" type="datetimeFigureOut">
              <a:rPr lang="en-US" smtClean="0"/>
              <a:t>2/28/2018</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D2B5FD2-E700-4ADC-9C2B-3003D4A369CC}" type="slidenum">
              <a:rPr lang="en-US" smtClean="0"/>
              <a:t>‹#›</a:t>
            </a:fld>
            <a:endParaRPr lang="en-US" dirty="0"/>
          </a:p>
        </p:txBody>
      </p:sp>
    </p:spTree>
    <p:extLst>
      <p:ext uri="{BB962C8B-B14F-4D97-AF65-F5344CB8AC3E}">
        <p14:creationId xmlns:p14="http://schemas.microsoft.com/office/powerpoint/2010/main" val="3387988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21.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25.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26.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27.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29.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Thank you for being here today.  I have been at the Dept. of Ed for 3 years now and most of that time we have been focusing on improving outcomes for all students, but particularly those with disabilities.  In doing so, we have found ourselves revisiting and the notion of the Least Dangerous Assumption first</a:t>
            </a:r>
            <a:r>
              <a:rPr lang="en-US" baseline="0" dirty="0" smtClean="0"/>
              <a:t> coined in 1984 by Ann Donnellan, a special education researcher most recently from the University of San Diego, Dept.  Of Teaching and Learning. </a:t>
            </a:r>
            <a:endParaRPr lang="en-US" dirty="0"/>
          </a:p>
        </p:txBody>
      </p:sp>
      <p:sp>
        <p:nvSpPr>
          <p:cNvPr id="4" name="Slide Number Placeholder 3"/>
          <p:cNvSpPr>
            <a:spLocks noGrp="1"/>
          </p:cNvSpPr>
          <p:nvPr>
            <p:ph type="sldNum" sz="quarter" idx="10"/>
          </p:nvPr>
        </p:nvSpPr>
        <p:spPr/>
        <p:txBody>
          <a:bodyPr/>
          <a:lstStyle/>
          <a:p>
            <a:fld id="{3D2B5FD2-E700-4ADC-9C2B-3003D4A369CC}" type="slidenum">
              <a:rPr lang="en-US" smtClean="0"/>
              <a:t>1</a:t>
            </a:fld>
            <a:endParaRPr lang="en-US" dirty="0"/>
          </a:p>
        </p:txBody>
      </p:sp>
    </p:spTree>
    <p:extLst>
      <p:ext uri="{BB962C8B-B14F-4D97-AF65-F5344CB8AC3E}">
        <p14:creationId xmlns:p14="http://schemas.microsoft.com/office/powerpoint/2010/main" val="3120658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C6511E18-A005-4BCB-820F-82FDAEB99D4C}" type="slidenum">
              <a:rPr lang="en-US" smtClean="0"/>
              <a:t>10</a:t>
            </a:fld>
            <a:endParaRPr lang="en-US"/>
          </a:p>
        </p:txBody>
      </p:sp>
    </p:spTree>
    <p:extLst>
      <p:ext uri="{BB962C8B-B14F-4D97-AF65-F5344CB8AC3E}">
        <p14:creationId xmlns:p14="http://schemas.microsoft.com/office/powerpoint/2010/main" val="4108181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So before even beginning this work we developed a position statement that reiterated our belief as a department</a:t>
            </a:r>
            <a:r>
              <a:rPr lang="en-US" baseline="0" dirty="0" smtClean="0"/>
              <a:t> that majority of students with disabilities are capable of earning a high school diploma so we must always begin with the Diploma first. </a:t>
            </a:r>
            <a:endParaRPr lang="en-US" dirty="0" smtClean="0"/>
          </a:p>
          <a:p>
            <a:endParaRPr lang="en-US" dirty="0"/>
          </a:p>
        </p:txBody>
      </p:sp>
      <p:sp>
        <p:nvSpPr>
          <p:cNvPr id="4" name="Slide Number Placeholder 3"/>
          <p:cNvSpPr>
            <a:spLocks noGrp="1"/>
          </p:cNvSpPr>
          <p:nvPr>
            <p:ph type="sldNum" sz="quarter" idx="10"/>
          </p:nvPr>
        </p:nvSpPr>
        <p:spPr/>
        <p:txBody>
          <a:bodyPr/>
          <a:lstStyle/>
          <a:p>
            <a:fld id="{C6511E18-A005-4BCB-820F-82FDAEB99D4C}" type="slidenum">
              <a:rPr lang="en-US" smtClean="0"/>
              <a:t>11</a:t>
            </a:fld>
            <a:endParaRPr lang="en-US"/>
          </a:p>
        </p:txBody>
      </p:sp>
    </p:spTree>
    <p:extLst>
      <p:ext uri="{BB962C8B-B14F-4D97-AF65-F5344CB8AC3E}">
        <p14:creationId xmlns:p14="http://schemas.microsoft.com/office/powerpoint/2010/main" val="2829485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sz="1200" dirty="0" smtClean="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C6511E18-A005-4BCB-820F-82FDAEB99D4C}" type="slidenum">
              <a:rPr lang="en-US" smtClean="0"/>
              <a:t>12</a:t>
            </a:fld>
            <a:endParaRPr lang="en-US"/>
          </a:p>
        </p:txBody>
      </p:sp>
    </p:spTree>
    <p:extLst>
      <p:ext uri="{BB962C8B-B14F-4D97-AF65-F5344CB8AC3E}">
        <p14:creationId xmlns:p14="http://schemas.microsoft.com/office/powerpoint/2010/main" val="3361577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smtClean="0"/>
          </a:p>
          <a:p>
            <a:r>
              <a:rPr lang="en-US" dirty="0" smtClean="0"/>
              <a:t>*Task</a:t>
            </a:r>
            <a:r>
              <a:rPr lang="en-US" baseline="0" dirty="0" smtClean="0"/>
              <a:t> force </a:t>
            </a:r>
            <a:r>
              <a:rPr lang="en-US" baseline="0" dirty="0" smtClean="0"/>
              <a:t>AGREEMENT</a:t>
            </a:r>
            <a:endParaRPr lang="en-US" dirty="0" smtClean="0"/>
          </a:p>
          <a:p>
            <a:endParaRPr lang="en-US" dirty="0" smtClean="0"/>
          </a:p>
          <a:p>
            <a:r>
              <a:rPr lang="en-US" dirty="0" smtClean="0"/>
              <a:t>If not a diploma, then then </a:t>
            </a:r>
            <a:r>
              <a:rPr lang="en-US" sz="1200" dirty="0" smtClean="0"/>
              <a:t>A Certificate of Completion </a:t>
            </a:r>
            <a:r>
              <a:rPr lang="en-US" sz="1200" u="sng" dirty="0" smtClean="0"/>
              <a:t>Course of Study </a:t>
            </a:r>
            <a:r>
              <a:rPr lang="en-US" sz="1200" dirty="0" smtClean="0"/>
              <a:t>needs to be developed that meets ESSA and Dear Colleague guidance and provides pathways to student employment or post-secondary education. </a:t>
            </a:r>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1DB0D3B4-36B0-4148-BB56-38D309040733}" type="slidenum">
              <a:rPr lang="en-US" smtClean="0"/>
              <a:t>13</a:t>
            </a:fld>
            <a:endParaRPr lang="en-US"/>
          </a:p>
        </p:txBody>
      </p:sp>
    </p:spTree>
    <p:extLst>
      <p:ext uri="{BB962C8B-B14F-4D97-AF65-F5344CB8AC3E}">
        <p14:creationId xmlns:p14="http://schemas.microsoft.com/office/powerpoint/2010/main" val="1679836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aseline="0" dirty="0" smtClean="0"/>
              <a:t>W</a:t>
            </a:r>
            <a:r>
              <a:rPr lang="en-US" dirty="0" smtClean="0"/>
              <a:t>e worked with </a:t>
            </a:r>
            <a:r>
              <a:rPr lang="en-US" dirty="0" smtClean="0"/>
              <a:t>OUR STAKEHOLDERS</a:t>
            </a:r>
            <a:r>
              <a:rPr lang="en-US" baseline="0" dirty="0" smtClean="0"/>
              <a:t> </a:t>
            </a:r>
            <a:r>
              <a:rPr lang="en-US" dirty="0" smtClean="0"/>
              <a:t>to </a:t>
            </a:r>
            <a:r>
              <a:rPr lang="en-US" dirty="0" smtClean="0"/>
              <a:t>assist us in developing the course of study</a:t>
            </a:r>
            <a:r>
              <a:rPr lang="en-US" baseline="0" dirty="0" smtClean="0"/>
              <a:t> for the certificate of completion. We have revised </a:t>
            </a:r>
            <a:r>
              <a:rPr lang="en-US" baseline="0" dirty="0" smtClean="0"/>
              <a:t>it several times based on extended stakeholder feedback from teachers </a:t>
            </a:r>
            <a:r>
              <a:rPr lang="en-US" baseline="0" dirty="0" smtClean="0"/>
              <a:t>and </a:t>
            </a:r>
            <a:r>
              <a:rPr lang="en-US" baseline="0" dirty="0" smtClean="0"/>
              <a:t>administrators.  </a:t>
            </a:r>
            <a:endParaRPr lang="en-US" baseline="0" dirty="0" smtClean="0"/>
          </a:p>
          <a:p>
            <a:endParaRPr lang="en-US" baseline="0" dirty="0" smtClean="0"/>
          </a:p>
          <a:p>
            <a:r>
              <a:rPr lang="en-US" sz="1200" dirty="0" smtClean="0"/>
              <a:t>Mirrors general diploma in requirements (Minimum 40 units or credits with emphasis on academics)</a:t>
            </a:r>
          </a:p>
          <a:p>
            <a:pPr marL="0" indent="0">
              <a:buNone/>
            </a:pPr>
            <a:endParaRPr lang="en-US" sz="1200" dirty="0" smtClean="0"/>
          </a:p>
          <a:p>
            <a:r>
              <a:rPr lang="en-US" sz="1200" dirty="0" smtClean="0"/>
              <a:t>Employability Skills are an integral part of the plan</a:t>
            </a:r>
          </a:p>
          <a:p>
            <a:pPr marL="0" indent="0">
              <a:buNone/>
            </a:pPr>
            <a:r>
              <a:rPr lang="en-US" sz="1200" dirty="0" smtClean="0"/>
              <a:t> </a:t>
            </a:r>
          </a:p>
          <a:p>
            <a:r>
              <a:rPr lang="en-US" sz="1200" dirty="0" smtClean="0"/>
              <a:t>Includes a Transition Portfolio</a:t>
            </a:r>
          </a:p>
          <a:p>
            <a:pPr marL="0" indent="0">
              <a:buNone/>
            </a:pPr>
            <a:r>
              <a:rPr lang="en-US" sz="1200" b="1" dirty="0" smtClean="0"/>
              <a:t> </a:t>
            </a:r>
            <a:endParaRPr lang="en-US" sz="1200" dirty="0" smtClean="0"/>
          </a:p>
          <a:p>
            <a:r>
              <a:rPr lang="en-US" sz="1200" dirty="0" smtClean="0"/>
              <a:t>Can be earned through any combination of applied units and credits</a:t>
            </a:r>
          </a:p>
          <a:p>
            <a:pPr marL="0" indent="0">
              <a:buNone/>
            </a:pPr>
            <a:r>
              <a:rPr lang="en-US" sz="1200" dirty="0" smtClean="0"/>
              <a:t> </a:t>
            </a:r>
          </a:p>
          <a:p>
            <a:r>
              <a:rPr lang="en-US" sz="1200" dirty="0" smtClean="0"/>
              <a:t>Aligned with Statewide Assessment (ISTAR or ISTEP)</a:t>
            </a:r>
          </a:p>
          <a:p>
            <a:endParaRPr lang="en-US" dirty="0"/>
          </a:p>
        </p:txBody>
      </p:sp>
      <p:sp>
        <p:nvSpPr>
          <p:cNvPr id="4" name="Slide Number Placeholder 3"/>
          <p:cNvSpPr>
            <a:spLocks noGrp="1"/>
          </p:cNvSpPr>
          <p:nvPr>
            <p:ph type="sldNum" sz="quarter" idx="10"/>
          </p:nvPr>
        </p:nvSpPr>
        <p:spPr/>
        <p:txBody>
          <a:bodyPr/>
          <a:lstStyle/>
          <a:p>
            <a:fld id="{1DB0D3B4-36B0-4148-BB56-38D309040733}" type="slidenum">
              <a:rPr lang="en-US" smtClean="0"/>
              <a:t>14</a:t>
            </a:fld>
            <a:endParaRPr lang="en-US"/>
          </a:p>
        </p:txBody>
      </p:sp>
    </p:spTree>
    <p:extLst>
      <p:ext uri="{BB962C8B-B14F-4D97-AF65-F5344CB8AC3E}">
        <p14:creationId xmlns:p14="http://schemas.microsoft.com/office/powerpoint/2010/main" val="39613315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a:t>
            </a:r>
            <a:r>
              <a:rPr lang="en-US" baseline="0" dirty="0" smtClean="0"/>
              <a:t>Certificate of </a:t>
            </a:r>
            <a:r>
              <a:rPr lang="en-US" baseline="0" dirty="0" smtClean="0"/>
              <a:t>Completion Course </a:t>
            </a:r>
            <a:r>
              <a:rPr lang="en-US" baseline="0" dirty="0" smtClean="0"/>
              <a:t>of Study will take effect with those students who enter high school in the 2018-19 school year or the class of 2022.  </a:t>
            </a:r>
            <a:r>
              <a:rPr lang="en-US" baseline="0" dirty="0" smtClean="0"/>
              <a:t>(Review this)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  (Discuss Units and Credits)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Coursed have been developed based on the alternate achievement standards or the </a:t>
            </a:r>
            <a:r>
              <a:rPr lang="en-US" baseline="0" dirty="0" smtClean="0"/>
              <a:t>connect </a:t>
            </a:r>
            <a:r>
              <a:rPr lang="en-US" baseline="0" dirty="0" smtClean="0"/>
              <a:t>connectors.  Each and every </a:t>
            </a:r>
            <a:r>
              <a:rPr lang="en-US" baseline="0" dirty="0" smtClean="0"/>
              <a:t>student should be working toward grade level standards based on their particular, individual circumstances. That means that </a:t>
            </a:r>
            <a:r>
              <a:rPr lang="en-US" baseline="0" dirty="0" smtClean="0"/>
              <a:t>each and every student </a:t>
            </a:r>
            <a:r>
              <a:rPr lang="en-US" baseline="0" dirty="0" smtClean="0"/>
              <a:t>who has been taken off of the diploma track should </a:t>
            </a:r>
            <a:r>
              <a:rPr lang="en-US" baseline="0" dirty="0" smtClean="0"/>
              <a:t>be able to earn a certificate of completion, given appropriate supports and services.</a:t>
            </a:r>
            <a:endParaRPr lang="en-US" dirty="0" smtClean="0"/>
          </a:p>
          <a:p>
            <a:endParaRPr lang="en-US" dirty="0"/>
          </a:p>
        </p:txBody>
      </p:sp>
      <p:sp>
        <p:nvSpPr>
          <p:cNvPr id="4" name="Slide Number Placeholder 3"/>
          <p:cNvSpPr>
            <a:spLocks noGrp="1"/>
          </p:cNvSpPr>
          <p:nvPr>
            <p:ph type="sldNum" sz="quarter" idx="10"/>
          </p:nvPr>
        </p:nvSpPr>
        <p:spPr/>
        <p:txBody>
          <a:bodyPr/>
          <a:lstStyle/>
          <a:p>
            <a:fld id="{DCA9F6B0-683C-4933-84E3-F9246A43BD53}" type="slidenum">
              <a:rPr lang="en-US" smtClean="0"/>
              <a:t>15</a:t>
            </a:fld>
            <a:endParaRPr lang="en-US"/>
          </a:p>
        </p:txBody>
      </p:sp>
    </p:spTree>
    <p:extLst>
      <p:ext uri="{BB962C8B-B14F-4D97-AF65-F5344CB8AC3E}">
        <p14:creationId xmlns:p14="http://schemas.microsoft.com/office/powerpoint/2010/main" val="1451698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z="1200" dirty="0" smtClean="0"/>
              <a:t>Certificate</a:t>
            </a:r>
            <a:r>
              <a:rPr lang="en-US" sz="1200" baseline="0" dirty="0" smtClean="0"/>
              <a:t> of Completion Assumptions: </a:t>
            </a:r>
          </a:p>
        </p:txBody>
      </p:sp>
      <p:sp>
        <p:nvSpPr>
          <p:cNvPr id="4" name="Slide Number Placeholder 3"/>
          <p:cNvSpPr>
            <a:spLocks noGrp="1"/>
          </p:cNvSpPr>
          <p:nvPr>
            <p:ph type="sldNum" sz="quarter" idx="10"/>
          </p:nvPr>
        </p:nvSpPr>
        <p:spPr/>
        <p:txBody>
          <a:bodyPr/>
          <a:lstStyle/>
          <a:p>
            <a:fld id="{C6511E18-A005-4BCB-820F-82FDAEB99D4C}" type="slidenum">
              <a:rPr lang="en-US" smtClean="0"/>
              <a:t>16</a:t>
            </a:fld>
            <a:endParaRPr lang="en-US"/>
          </a:p>
        </p:txBody>
      </p:sp>
    </p:spTree>
    <p:extLst>
      <p:ext uri="{BB962C8B-B14F-4D97-AF65-F5344CB8AC3E}">
        <p14:creationId xmlns:p14="http://schemas.microsoft.com/office/powerpoint/2010/main" val="42404315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z="1200" dirty="0" smtClean="0"/>
              <a:t>More Certificate</a:t>
            </a:r>
            <a:r>
              <a:rPr lang="en-US" sz="1200" baseline="0" dirty="0" smtClean="0"/>
              <a:t> of Completion Assumptions: </a:t>
            </a:r>
          </a:p>
        </p:txBody>
      </p:sp>
      <p:sp>
        <p:nvSpPr>
          <p:cNvPr id="4" name="Slide Number Placeholder 3"/>
          <p:cNvSpPr>
            <a:spLocks noGrp="1"/>
          </p:cNvSpPr>
          <p:nvPr>
            <p:ph type="sldNum" sz="quarter" idx="10"/>
          </p:nvPr>
        </p:nvSpPr>
        <p:spPr/>
        <p:txBody>
          <a:bodyPr/>
          <a:lstStyle/>
          <a:p>
            <a:fld id="{C6511E18-A005-4BCB-820F-82FDAEB99D4C}" type="slidenum">
              <a:rPr lang="en-US" smtClean="0"/>
              <a:t>17</a:t>
            </a:fld>
            <a:endParaRPr lang="en-US"/>
          </a:p>
        </p:txBody>
      </p:sp>
    </p:spTree>
    <p:extLst>
      <p:ext uri="{BB962C8B-B14F-4D97-AF65-F5344CB8AC3E}">
        <p14:creationId xmlns:p14="http://schemas.microsoft.com/office/powerpoint/2010/main" val="38484152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3D2B5FD2-E700-4ADC-9C2B-3003D4A369CC}" type="slidenum">
              <a:rPr lang="en-US" smtClean="0"/>
              <a:t>18</a:t>
            </a:fld>
            <a:endParaRPr lang="en-US" dirty="0"/>
          </a:p>
        </p:txBody>
      </p:sp>
    </p:spTree>
    <p:extLst>
      <p:ext uri="{BB962C8B-B14F-4D97-AF65-F5344CB8AC3E}">
        <p14:creationId xmlns:p14="http://schemas.microsoft.com/office/powerpoint/2010/main" val="2160421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So how do we operationalize this work?</a:t>
            </a:r>
            <a:endParaRPr lang="en-US" dirty="0"/>
          </a:p>
        </p:txBody>
      </p:sp>
      <p:sp>
        <p:nvSpPr>
          <p:cNvPr id="4" name="Slide Number Placeholder 3"/>
          <p:cNvSpPr>
            <a:spLocks noGrp="1"/>
          </p:cNvSpPr>
          <p:nvPr>
            <p:ph type="sldNum" sz="quarter" idx="10"/>
          </p:nvPr>
        </p:nvSpPr>
        <p:spPr/>
        <p:txBody>
          <a:bodyPr/>
          <a:lstStyle/>
          <a:p>
            <a:fld id="{C6511E18-A005-4BCB-820F-82FDAEB99D4C}" type="slidenum">
              <a:rPr lang="en-US" smtClean="0"/>
              <a:t>19</a:t>
            </a:fld>
            <a:endParaRPr lang="en-US"/>
          </a:p>
        </p:txBody>
      </p:sp>
    </p:spTree>
    <p:extLst>
      <p:ext uri="{BB962C8B-B14F-4D97-AF65-F5344CB8AC3E}">
        <p14:creationId xmlns:p14="http://schemas.microsoft.com/office/powerpoint/2010/main" val="3537691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For those of you who</a:t>
            </a:r>
            <a:r>
              <a:rPr lang="en-US" baseline="0" dirty="0" smtClean="0"/>
              <a:t> are not familiar with this work, or subsequent research of Rossetti and </a:t>
            </a:r>
            <a:r>
              <a:rPr lang="en-US" baseline="0" dirty="0" err="1" smtClean="0"/>
              <a:t>Tashi</a:t>
            </a:r>
            <a:r>
              <a:rPr lang="en-US" baseline="0" dirty="0" smtClean="0"/>
              <a:t>, in 2002, and Carol Jorgenson in 2005,  the lease dangerous assumption asserts that ….. (READ)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D2B5FD2-E700-4ADC-9C2B-3003D4A369CC}" type="slidenum">
              <a:rPr lang="en-US" smtClean="0"/>
              <a:t>2</a:t>
            </a:fld>
            <a:endParaRPr lang="en-US" dirty="0"/>
          </a:p>
        </p:txBody>
      </p:sp>
    </p:spTree>
    <p:extLst>
      <p:ext uri="{BB962C8B-B14F-4D97-AF65-F5344CB8AC3E}">
        <p14:creationId xmlns:p14="http://schemas.microsoft.com/office/powerpoint/2010/main" val="4236955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The Indiana Course Descriptions</a:t>
            </a:r>
            <a:r>
              <a:rPr lang="en-US" baseline="0" dirty="0"/>
              <a:t> were used to begin the process of developing courses that would meet the unit requirement of the certificate of completion.  The related content connectors (alternate achievement standards assessed on ISTAR) and workplace essentials (skills assessed by DWD) were aligned.</a:t>
            </a:r>
            <a:endParaRPr lang="en-US" dirty="0"/>
          </a:p>
        </p:txBody>
      </p:sp>
      <p:sp>
        <p:nvSpPr>
          <p:cNvPr id="4" name="Slide Number Placeholder 3"/>
          <p:cNvSpPr>
            <a:spLocks noGrp="1"/>
          </p:cNvSpPr>
          <p:nvPr>
            <p:ph type="sldNum" sz="quarter" idx="10"/>
          </p:nvPr>
        </p:nvSpPr>
        <p:spPr/>
        <p:txBody>
          <a:bodyPr/>
          <a:lstStyle/>
          <a:p>
            <a:fld id="{FA9CFAE6-C04A-4118-9B81-9EDE1E9E08E2}" type="slidenum">
              <a:rPr lang="en-US" smtClean="0"/>
              <a:t>20</a:t>
            </a:fld>
            <a:endParaRPr lang="en-US"/>
          </a:p>
        </p:txBody>
      </p:sp>
    </p:spTree>
    <p:extLst>
      <p:ext uri="{BB962C8B-B14F-4D97-AF65-F5344CB8AC3E}">
        <p14:creationId xmlns:p14="http://schemas.microsoft.com/office/powerpoint/2010/main" val="3832384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These </a:t>
            </a:r>
            <a:r>
              <a:rPr lang="en-US" dirty="0" smtClean="0"/>
              <a:t>applied courses are aligned to General Education Course Descriptions</a:t>
            </a:r>
            <a:r>
              <a:rPr lang="en-US" baseline="0" dirty="0" smtClean="0"/>
              <a:t> and a</a:t>
            </a:r>
            <a:r>
              <a:rPr lang="en-US" dirty="0" smtClean="0"/>
              <a:t>cademic standards.</a:t>
            </a:r>
            <a:r>
              <a:rPr lang="en-US" baseline="0" dirty="0" smtClean="0"/>
              <a:t>  They </a:t>
            </a:r>
            <a:r>
              <a:rPr lang="en-US" dirty="0" smtClean="0"/>
              <a:t> include content,</a:t>
            </a:r>
            <a:r>
              <a:rPr lang="en-US" baseline="0" dirty="0" smtClean="0"/>
              <a:t> practice and application and exposure to grade level content standards and also include workplace essentials, employment soft skills training and job experiences.</a:t>
            </a:r>
            <a:endParaRPr lang="en-US" dirty="0"/>
          </a:p>
        </p:txBody>
      </p:sp>
      <p:sp>
        <p:nvSpPr>
          <p:cNvPr id="4" name="Slide Number Placeholder 3"/>
          <p:cNvSpPr>
            <a:spLocks noGrp="1"/>
          </p:cNvSpPr>
          <p:nvPr>
            <p:ph type="sldNum" sz="quarter" idx="10"/>
          </p:nvPr>
        </p:nvSpPr>
        <p:spPr/>
        <p:txBody>
          <a:bodyPr/>
          <a:lstStyle/>
          <a:p>
            <a:fld id="{1DB0D3B4-36B0-4148-BB56-38D309040733}" type="slidenum">
              <a:rPr lang="en-US" smtClean="0"/>
              <a:t>21</a:t>
            </a:fld>
            <a:endParaRPr lang="en-US"/>
          </a:p>
        </p:txBody>
      </p:sp>
    </p:spTree>
    <p:extLst>
      <p:ext uri="{BB962C8B-B14F-4D97-AF65-F5344CB8AC3E}">
        <p14:creationId xmlns:p14="http://schemas.microsoft.com/office/powerpoint/2010/main" val="9794357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Recognizing </a:t>
            </a:r>
            <a:r>
              <a:rPr lang="en-US" dirty="0"/>
              <a:t>that students earning</a:t>
            </a:r>
            <a:r>
              <a:rPr lang="en-US" baseline="0" dirty="0"/>
              <a:t> a certificate of completion will do so in a variety of </a:t>
            </a:r>
            <a:r>
              <a:rPr lang="en-US" baseline="0" dirty="0" smtClean="0"/>
              <a:t>ways, </a:t>
            </a:r>
            <a:r>
              <a:rPr lang="en-US" baseline="0" dirty="0"/>
              <a:t>we are developing sample plans. The plans will highlight a combination of credits and units and multiple courses for </a:t>
            </a:r>
            <a:r>
              <a:rPr lang="en-US" baseline="0" dirty="0" smtClean="0"/>
              <a:t>employability/and the transition portfolio </a:t>
            </a:r>
            <a:r>
              <a:rPr lang="en-US" baseline="0" dirty="0"/>
              <a:t>requirements.  Examples will include at least the following scenarios:</a:t>
            </a:r>
          </a:p>
          <a:p>
            <a:pPr marL="171450" indent="-171450">
              <a:buFont typeface="Arial" panose="020B0604020202020204" pitchFamily="34" charset="0"/>
              <a:buChar char="•"/>
            </a:pPr>
            <a:r>
              <a:rPr lang="en-US" baseline="0" dirty="0"/>
              <a:t>Student with most significant needs earning certificate of completion </a:t>
            </a:r>
          </a:p>
          <a:p>
            <a:pPr marL="171450" indent="-171450">
              <a:buFont typeface="Arial" panose="020B0604020202020204" pitchFamily="34" charset="0"/>
              <a:buChar char="•"/>
            </a:pPr>
            <a:r>
              <a:rPr lang="en-US" baseline="0" dirty="0"/>
              <a:t>Student earning certificate of completion in six years</a:t>
            </a:r>
          </a:p>
          <a:p>
            <a:pPr marL="171450" indent="-171450">
              <a:buFont typeface="Arial" panose="020B0604020202020204" pitchFamily="34" charset="0"/>
              <a:buChar char="•"/>
            </a:pPr>
            <a:r>
              <a:rPr lang="en-US" baseline="0" dirty="0"/>
              <a:t>Student earning certificate of completion in four years</a:t>
            </a:r>
          </a:p>
          <a:p>
            <a:pPr marL="171450" indent="-171450">
              <a:buFont typeface="Arial" panose="020B0604020202020204" pitchFamily="34" charset="0"/>
              <a:buChar char="•"/>
            </a:pPr>
            <a:r>
              <a:rPr lang="en-US" baseline="0" dirty="0"/>
              <a:t>Student who transitioned from diploma to certificate of completion after beginning high school</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A9CFAE6-C04A-4118-9B81-9EDE1E9E08E2}" type="slidenum">
              <a:rPr lang="en-US" smtClean="0"/>
              <a:t>22</a:t>
            </a:fld>
            <a:endParaRPr lang="en-US"/>
          </a:p>
        </p:txBody>
      </p:sp>
    </p:spTree>
    <p:extLst>
      <p:ext uri="{BB962C8B-B14F-4D97-AF65-F5344CB8AC3E}">
        <p14:creationId xmlns:p14="http://schemas.microsoft.com/office/powerpoint/2010/main" val="744906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SIS = Student Information</a:t>
            </a:r>
            <a:r>
              <a:rPr lang="en-US" baseline="0" dirty="0" smtClean="0"/>
              <a:t> Systems</a:t>
            </a:r>
            <a:endParaRPr lang="en-US" dirty="0"/>
          </a:p>
        </p:txBody>
      </p:sp>
      <p:sp>
        <p:nvSpPr>
          <p:cNvPr id="4" name="Slide Number Placeholder 3"/>
          <p:cNvSpPr>
            <a:spLocks noGrp="1"/>
          </p:cNvSpPr>
          <p:nvPr>
            <p:ph type="sldNum" sz="quarter" idx="10"/>
          </p:nvPr>
        </p:nvSpPr>
        <p:spPr/>
        <p:txBody>
          <a:bodyPr/>
          <a:lstStyle/>
          <a:p>
            <a:fld id="{3D2B5FD2-E700-4ADC-9C2B-3003D4A369CC}" type="slidenum">
              <a:rPr lang="en-US" smtClean="0"/>
              <a:t>23</a:t>
            </a:fld>
            <a:endParaRPr lang="en-US" dirty="0"/>
          </a:p>
        </p:txBody>
      </p:sp>
    </p:spTree>
    <p:extLst>
      <p:ext uri="{BB962C8B-B14F-4D97-AF65-F5344CB8AC3E}">
        <p14:creationId xmlns:p14="http://schemas.microsoft.com/office/powerpoint/2010/main" val="24631371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3D2B5FD2-E700-4ADC-9C2B-3003D4A369CC}" type="slidenum">
              <a:rPr lang="en-US" smtClean="0"/>
              <a:t>24</a:t>
            </a:fld>
            <a:endParaRPr lang="en-US" dirty="0"/>
          </a:p>
        </p:txBody>
      </p:sp>
    </p:spTree>
    <p:extLst>
      <p:ext uri="{BB962C8B-B14F-4D97-AF65-F5344CB8AC3E}">
        <p14:creationId xmlns:p14="http://schemas.microsoft.com/office/powerpoint/2010/main" val="6048242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aseline="0" dirty="0" smtClean="0"/>
              <a:t>PAM: One of the Questions I often receive is:  Does this Certificate of Completion course of study meet the requirements of the Every Student Succeeds Act. And the answer is a resounding YES!  </a:t>
            </a:r>
            <a:r>
              <a:rPr lang="en-US" sz="1200" baseline="0" dirty="0" smtClean="0"/>
              <a:t>T</a:t>
            </a:r>
            <a:r>
              <a:rPr lang="en-US" sz="1200" dirty="0" smtClean="0"/>
              <a:t>he Course of Study meets the assessment and standards requirement</a:t>
            </a:r>
            <a:r>
              <a:rPr lang="en-US" sz="1200" baseline="0" dirty="0" smtClean="0"/>
              <a:t> by </a:t>
            </a:r>
            <a:r>
              <a:rPr lang="en-US" sz="1200" dirty="0" smtClean="0"/>
              <a:t>providing a structure for schools that allows students to make progress toward either the Academic Standards or Alternate</a:t>
            </a:r>
            <a:r>
              <a:rPr lang="en-US" sz="1200" baseline="0" dirty="0" smtClean="0"/>
              <a:t> </a:t>
            </a:r>
            <a:r>
              <a:rPr lang="en-US" sz="1200" dirty="0" smtClean="0"/>
              <a:t>Achievement Standards or as we call them in Indiana, Content Connectors. The Alternate Standards</a:t>
            </a:r>
            <a:r>
              <a:rPr lang="en-US" sz="1200" baseline="0" dirty="0" smtClean="0"/>
              <a:t> are assessed using ISTAR which is Indiana’s alternate assessment…</a:t>
            </a:r>
            <a:r>
              <a:rPr lang="en-US" sz="1200" dirty="0" smtClean="0"/>
              <a:t>the revised requirements for earning a Certificate of Completion, promotes equity by</a:t>
            </a:r>
            <a:r>
              <a:rPr lang="en-US" sz="1200" baseline="0" dirty="0" smtClean="0"/>
              <a:t> providing a </a:t>
            </a:r>
            <a:r>
              <a:rPr lang="en-US" sz="1200" dirty="0" smtClean="0"/>
              <a:t>course of study that mirrors a diploma.</a:t>
            </a:r>
            <a:r>
              <a:rPr lang="en-US" sz="1200" baseline="0" dirty="0" smtClean="0"/>
              <a:t>  It </a:t>
            </a:r>
            <a:r>
              <a:rPr lang="en-US" sz="1200" dirty="0" smtClean="0"/>
              <a:t>allows access to the general education curriculum</a:t>
            </a:r>
            <a:r>
              <a:rPr lang="en-US" sz="1200" baseline="0" dirty="0" smtClean="0"/>
              <a:t> by providing flexibility in earning either </a:t>
            </a:r>
            <a:r>
              <a:rPr lang="en-US" sz="1200" dirty="0" smtClean="0"/>
              <a:t>credits or units</a:t>
            </a:r>
            <a:r>
              <a:rPr lang="en-US" sz="1200" baseline="0" dirty="0" smtClean="0"/>
              <a:t> in general or special education classes</a:t>
            </a:r>
            <a:r>
              <a:rPr lang="en-US" sz="1200" dirty="0" smtClean="0"/>
              <a:t>.</a:t>
            </a:r>
            <a:r>
              <a:rPr lang="en-US" sz="1200" baseline="0" dirty="0" smtClean="0"/>
              <a:t> And so it meets the Supporting All Students requirement in ESSA…</a:t>
            </a:r>
            <a:r>
              <a:rPr lang="en-US" sz="1200" b="1" dirty="0" smtClean="0"/>
              <a:t>Supporting Excellent Educators – </a:t>
            </a:r>
            <a:r>
              <a:rPr lang="en-US" sz="1200" dirty="0" smtClean="0"/>
              <a:t>the Certificate of Completion, as revised, requires a more rigorous curriculum for students who have been</a:t>
            </a:r>
          </a:p>
          <a:p>
            <a:r>
              <a:rPr lang="en-US" sz="1200" dirty="0" smtClean="0"/>
              <a:t>removed from the diploma track. Professional Development is available to</a:t>
            </a:r>
            <a:r>
              <a:rPr lang="en-US" sz="1200" baseline="0" dirty="0" smtClean="0"/>
              <a:t> </a:t>
            </a:r>
            <a:r>
              <a:rPr lang="en-US" sz="1200" dirty="0" smtClean="0"/>
              <a:t>all teachers who are working with students who are not on a diploma track, </a:t>
            </a:r>
          </a:p>
          <a:p>
            <a:r>
              <a:rPr lang="en-US" sz="1200" dirty="0" smtClean="0"/>
              <a:t>particularly those who have significant cognitive disabilities…. As far as accountability goes, </a:t>
            </a:r>
            <a:r>
              <a:rPr lang="en-US" sz="1200" baseline="0" dirty="0" smtClean="0"/>
              <a:t> </a:t>
            </a:r>
            <a:r>
              <a:rPr lang="en-US" sz="1200" dirty="0" smtClean="0"/>
              <a:t>the Certificate of Completion, as revised, meets the requirements of an Alternate Diploma for students with significant cognitive disabilities. Although Indiana has</a:t>
            </a:r>
            <a:r>
              <a:rPr lang="en-US" sz="1200" baseline="0" dirty="0" smtClean="0"/>
              <a:t> not adopted an alternate diploma for students with significant cognitive disabilities, this certificate as re-defined, could serve in this capacity.</a:t>
            </a:r>
          </a:p>
          <a:p>
            <a:endParaRPr lang="en-US" sz="1200" dirty="0" smtClean="0"/>
          </a:p>
          <a:p>
            <a:r>
              <a:rPr lang="en-US" sz="1200" b="1" dirty="0" smtClean="0"/>
              <a:t>Finally, a</a:t>
            </a:r>
            <a:r>
              <a:rPr lang="en-US" sz="1200" dirty="0" smtClean="0"/>
              <a:t>s DOE works with districts on school improvement, all subgroups must be considered.  The Certificate of Completion, as revised, raises expectations for all students who have been removed from the diploma track.  Many of these students</a:t>
            </a:r>
            <a:r>
              <a:rPr lang="en-US" sz="1200" baseline="0" dirty="0" smtClean="0"/>
              <a:t> </a:t>
            </a:r>
            <a:r>
              <a:rPr lang="en-US" sz="1200" dirty="0" smtClean="0"/>
              <a:t>still must be assessed using ISTEP</a:t>
            </a:r>
            <a:r>
              <a:rPr lang="en-US" sz="1200" baseline="0" dirty="0" smtClean="0"/>
              <a:t> and as we all know, r</a:t>
            </a:r>
            <a:r>
              <a:rPr lang="en-US" sz="1200" dirty="0" smtClean="0"/>
              <a:t>aised expectations = Improved Outcomes.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indent="0">
              <a:buNone/>
            </a:pPr>
            <a:endParaRPr lang="en-US" sz="1200" baseline="0" dirty="0" smtClean="0"/>
          </a:p>
          <a:p>
            <a:pPr marL="0" indent="0">
              <a:buNone/>
            </a:pPr>
            <a:r>
              <a:rPr lang="en-US" sz="1200" baseline="0" dirty="0" smtClean="0"/>
              <a:t>   </a:t>
            </a:r>
            <a:r>
              <a:rPr lang="en-US" sz="1200" dirty="0" smtClean="0"/>
              <a:t>                            </a:t>
            </a:r>
          </a:p>
          <a:p>
            <a:pPr marL="0" indent="0">
              <a:buNone/>
            </a:pPr>
            <a:r>
              <a:rPr lang="en-US" sz="1200" b="1" dirty="0" smtClean="0"/>
              <a:t> </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DCA9F6B0-683C-4933-84E3-F9246A43BD53}" type="slidenum">
              <a:rPr lang="en-US" smtClean="0"/>
              <a:t>25</a:t>
            </a:fld>
            <a:endParaRPr lang="en-US"/>
          </a:p>
        </p:txBody>
      </p:sp>
    </p:spTree>
    <p:extLst>
      <p:ext uri="{BB962C8B-B14F-4D97-AF65-F5344CB8AC3E}">
        <p14:creationId xmlns:p14="http://schemas.microsoft.com/office/powerpoint/2010/main" val="36876608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DCA9F6B0-683C-4933-84E3-F9246A43BD53}" type="slidenum">
              <a:rPr lang="en-US" smtClean="0"/>
              <a:t>26</a:t>
            </a:fld>
            <a:endParaRPr lang="en-US"/>
          </a:p>
        </p:txBody>
      </p:sp>
    </p:spTree>
    <p:extLst>
      <p:ext uri="{BB962C8B-B14F-4D97-AF65-F5344CB8AC3E}">
        <p14:creationId xmlns:p14="http://schemas.microsoft.com/office/powerpoint/2010/main" val="29465591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The COC requirements will meet the ESSA requirements for an Alternate Diploma.</a:t>
            </a:r>
            <a:endParaRPr lang="en-US" dirty="0"/>
          </a:p>
        </p:txBody>
      </p:sp>
      <p:sp>
        <p:nvSpPr>
          <p:cNvPr id="4" name="Slide Number Placeholder 3"/>
          <p:cNvSpPr>
            <a:spLocks noGrp="1"/>
          </p:cNvSpPr>
          <p:nvPr>
            <p:ph type="sldNum" sz="quarter" idx="10"/>
          </p:nvPr>
        </p:nvSpPr>
        <p:spPr/>
        <p:txBody>
          <a:bodyPr/>
          <a:lstStyle/>
          <a:p>
            <a:fld id="{DCA9F6B0-683C-4933-84E3-F9246A43BD53}" type="slidenum">
              <a:rPr lang="en-US" smtClean="0"/>
              <a:t>27</a:t>
            </a:fld>
            <a:endParaRPr lang="en-US"/>
          </a:p>
        </p:txBody>
      </p:sp>
    </p:spTree>
    <p:extLst>
      <p:ext uri="{BB962C8B-B14F-4D97-AF65-F5344CB8AC3E}">
        <p14:creationId xmlns:p14="http://schemas.microsoft.com/office/powerpoint/2010/main" val="40837098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When </a:t>
            </a:r>
            <a:r>
              <a:rPr lang="en-US" sz="1200" i="0" kern="1200" baseline="0" dirty="0" smtClean="0">
                <a:solidFill>
                  <a:schemeClr val="tx1"/>
                </a:solidFill>
                <a:effectLst/>
                <a:latin typeface="+mn-lt"/>
                <a:ea typeface="+mn-ea"/>
                <a:cs typeface="+mn-cs"/>
              </a:rPr>
              <a:t> Kate Ahern, an assistive technology specialist and teacher of students with significant disabilities</a:t>
            </a:r>
            <a:r>
              <a:rPr lang="en-US" sz="1200" i="0" kern="1200" dirty="0" smtClean="0">
                <a:solidFill>
                  <a:schemeClr val="tx1"/>
                </a:solidFill>
                <a:effectLst/>
                <a:latin typeface="+mn-lt"/>
                <a:ea typeface="+mn-ea"/>
                <a:cs typeface="+mn-cs"/>
              </a:rPr>
              <a:t> came to the inevitable bumps in the road that teachers face, she</a:t>
            </a:r>
            <a:r>
              <a:rPr lang="en-US" sz="1200" i="0" kern="1200" baseline="0" dirty="0" smtClean="0">
                <a:solidFill>
                  <a:schemeClr val="tx1"/>
                </a:solidFill>
                <a:effectLst/>
                <a:latin typeface="+mn-lt"/>
                <a:ea typeface="+mn-ea"/>
                <a:cs typeface="+mn-cs"/>
              </a:rPr>
              <a:t> said she would review her own belief statements about teaching. This would help her get back on track.</a:t>
            </a:r>
            <a:endParaRPr lang="en-US" dirty="0" smtClean="0"/>
          </a:p>
          <a:p>
            <a:r>
              <a:rPr lang="en-US" dirty="0" smtClean="0"/>
              <a:t>I hope this assumption becomes the norm in our schools and that assuming</a:t>
            </a:r>
            <a:r>
              <a:rPr lang="en-US" baseline="0" dirty="0" smtClean="0"/>
              <a:t> competence takes the place of assuming incompetence.  The changes to the certificate of completion is really just the beginning.</a:t>
            </a:r>
            <a:endParaRPr lang="en-US" dirty="0"/>
          </a:p>
        </p:txBody>
      </p:sp>
      <p:sp>
        <p:nvSpPr>
          <p:cNvPr id="4" name="Slide Number Placeholder 3"/>
          <p:cNvSpPr>
            <a:spLocks noGrp="1"/>
          </p:cNvSpPr>
          <p:nvPr>
            <p:ph type="sldNum" sz="quarter" idx="10"/>
          </p:nvPr>
        </p:nvSpPr>
        <p:spPr/>
        <p:txBody>
          <a:bodyPr/>
          <a:lstStyle/>
          <a:p>
            <a:fld id="{3D2B5FD2-E700-4ADC-9C2B-3003D4A369CC}" type="slidenum">
              <a:rPr lang="en-US" smtClean="0"/>
              <a:t>28</a:t>
            </a:fld>
            <a:endParaRPr lang="en-US" dirty="0"/>
          </a:p>
        </p:txBody>
      </p:sp>
    </p:spTree>
    <p:extLst>
      <p:ext uri="{BB962C8B-B14F-4D97-AF65-F5344CB8AC3E}">
        <p14:creationId xmlns:p14="http://schemas.microsoft.com/office/powerpoint/2010/main" val="29536445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3D2B5FD2-E700-4ADC-9C2B-3003D4A369CC}" type="slidenum">
              <a:rPr lang="en-US" smtClean="0"/>
              <a:t>29</a:t>
            </a:fld>
            <a:endParaRPr lang="en-US" dirty="0"/>
          </a:p>
        </p:txBody>
      </p:sp>
    </p:spTree>
    <p:extLst>
      <p:ext uri="{BB962C8B-B14F-4D97-AF65-F5344CB8AC3E}">
        <p14:creationId xmlns:p14="http://schemas.microsoft.com/office/powerpoint/2010/main" val="160532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READ…  Today I will</a:t>
            </a:r>
            <a:r>
              <a:rPr lang="en-US" baseline="0" dirty="0" smtClean="0"/>
              <a:t> be sharing information about some significant changes in requirements for students who have been removed from the diploma path to a Certificate of Completion Path.  The concept of the Least Dangerous Assumption clearly informed and guided all of this work.</a:t>
            </a:r>
            <a:endParaRPr lang="en-US" dirty="0"/>
          </a:p>
        </p:txBody>
      </p:sp>
      <p:sp>
        <p:nvSpPr>
          <p:cNvPr id="4" name="Slide Number Placeholder 3"/>
          <p:cNvSpPr>
            <a:spLocks noGrp="1"/>
          </p:cNvSpPr>
          <p:nvPr>
            <p:ph type="sldNum" sz="quarter" idx="10"/>
          </p:nvPr>
        </p:nvSpPr>
        <p:spPr/>
        <p:txBody>
          <a:bodyPr/>
          <a:lstStyle/>
          <a:p>
            <a:fld id="{3D2B5FD2-E700-4ADC-9C2B-3003D4A369CC}" type="slidenum">
              <a:rPr lang="en-US" smtClean="0"/>
              <a:t>3</a:t>
            </a:fld>
            <a:endParaRPr lang="en-US" dirty="0"/>
          </a:p>
        </p:txBody>
      </p:sp>
    </p:spTree>
    <p:extLst>
      <p:ext uri="{BB962C8B-B14F-4D97-AF65-F5344CB8AC3E}">
        <p14:creationId xmlns:p14="http://schemas.microsoft.com/office/powerpoint/2010/main" val="2143836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defTabSz="931774">
              <a:defRPr/>
            </a:pPr>
            <a:r>
              <a:rPr lang="en-US" dirty="0" smtClean="0"/>
              <a:t>As you know, Article 7, our state special education law,</a:t>
            </a:r>
            <a:r>
              <a:rPr lang="en-US" baseline="0" dirty="0" smtClean="0"/>
              <a:t> requires the Individual Education Program of a student entering 9</a:t>
            </a:r>
            <a:r>
              <a:rPr lang="en-US" baseline="30000" dirty="0" smtClean="0"/>
              <a:t>th</a:t>
            </a:r>
            <a:r>
              <a:rPr lang="en-US" baseline="0" dirty="0" smtClean="0"/>
              <a:t> grade or becoming 14 years of age to contain documentation regarding whether the student will pursue a high school diploma or a certificate of completion.  This is a decision that should be revisited each year that the student is in high school.  It is NOT a decision that should be made earlier in a students academic career. (Read last paragraph)</a:t>
            </a:r>
          </a:p>
          <a:p>
            <a:pPr defTabSz="931774">
              <a:defRPr/>
            </a:pPr>
            <a:endParaRPr lang="en-US" baseline="0" dirty="0" smtClean="0"/>
          </a:p>
          <a:p>
            <a:pPr defTabSz="931774">
              <a:defRPr/>
            </a:pPr>
            <a:r>
              <a:rPr lang="en-US" baseline="0" dirty="0" smtClean="0"/>
              <a:t>The Certificate of completion may only be awarded to a student with a disability who has completed the special education program outlined in the student’s IEP.</a:t>
            </a:r>
            <a:endParaRPr lang="en-US" dirty="0" smtClean="0"/>
          </a:p>
          <a:p>
            <a:endParaRPr lang="en-US" dirty="0"/>
          </a:p>
        </p:txBody>
      </p:sp>
      <p:sp>
        <p:nvSpPr>
          <p:cNvPr id="4" name="Slide Number Placeholder 3"/>
          <p:cNvSpPr>
            <a:spLocks noGrp="1"/>
          </p:cNvSpPr>
          <p:nvPr>
            <p:ph type="sldNum" sz="quarter" idx="10"/>
          </p:nvPr>
        </p:nvSpPr>
        <p:spPr/>
        <p:txBody>
          <a:bodyPr/>
          <a:lstStyle/>
          <a:p>
            <a:fld id="{1DB0D3B4-36B0-4148-BB56-38D309040733}" type="slidenum">
              <a:rPr lang="en-US" smtClean="0"/>
              <a:t>4</a:t>
            </a:fld>
            <a:endParaRPr lang="en-US"/>
          </a:p>
        </p:txBody>
      </p:sp>
    </p:spTree>
    <p:extLst>
      <p:ext uri="{BB962C8B-B14F-4D97-AF65-F5344CB8AC3E}">
        <p14:creationId xmlns:p14="http://schemas.microsoft.com/office/powerpoint/2010/main" val="1950168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We are responsible for serving 161,136 students or 14% or our overall pre-k through 12 public and private school enrollment</a:t>
            </a:r>
            <a:endParaRPr lang="en-US" dirty="0"/>
          </a:p>
        </p:txBody>
      </p:sp>
      <p:sp>
        <p:nvSpPr>
          <p:cNvPr id="4" name="Slide Number Placeholder 3"/>
          <p:cNvSpPr>
            <a:spLocks noGrp="1"/>
          </p:cNvSpPr>
          <p:nvPr>
            <p:ph type="sldNum" sz="quarter" idx="10"/>
          </p:nvPr>
        </p:nvSpPr>
        <p:spPr/>
        <p:txBody>
          <a:bodyPr/>
          <a:lstStyle/>
          <a:p>
            <a:fld id="{1F961AAF-3069-4BE9-901C-EAD7915E5754}" type="slidenum">
              <a:rPr lang="en-US" smtClean="0"/>
              <a:pPr/>
              <a:t>5</a:t>
            </a:fld>
            <a:endParaRPr lang="en-US"/>
          </a:p>
        </p:txBody>
      </p:sp>
    </p:spTree>
    <p:extLst>
      <p:ext uri="{BB962C8B-B14F-4D97-AF65-F5344CB8AC3E}">
        <p14:creationId xmlns:p14="http://schemas.microsoft.com/office/powerpoint/2010/main" val="2001117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Up from</a:t>
            </a:r>
            <a:r>
              <a:rPr lang="en-US" baseline="0" dirty="0" smtClean="0"/>
              <a:t> 11% in 2015</a:t>
            </a:r>
            <a:endParaRPr lang="en-US" dirty="0"/>
          </a:p>
        </p:txBody>
      </p:sp>
      <p:sp>
        <p:nvSpPr>
          <p:cNvPr id="4" name="Slide Number Placeholder 3"/>
          <p:cNvSpPr>
            <a:spLocks noGrp="1"/>
          </p:cNvSpPr>
          <p:nvPr>
            <p:ph type="sldNum" sz="quarter" idx="10"/>
          </p:nvPr>
        </p:nvSpPr>
        <p:spPr/>
        <p:txBody>
          <a:bodyPr/>
          <a:lstStyle/>
          <a:p>
            <a:fld id="{DCA9F6B0-683C-4933-84E3-F9246A43BD53}" type="slidenum">
              <a:rPr lang="en-US" smtClean="0"/>
              <a:t>6</a:t>
            </a:fld>
            <a:endParaRPr lang="en-US"/>
          </a:p>
        </p:txBody>
      </p:sp>
    </p:spTree>
    <p:extLst>
      <p:ext uri="{BB962C8B-B14F-4D97-AF65-F5344CB8AC3E}">
        <p14:creationId xmlns:p14="http://schemas.microsoft.com/office/powerpoint/2010/main" val="3999081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And as you can see from this slide, students from all disability categories were awarded the certificate of completion</a:t>
            </a:r>
            <a:r>
              <a:rPr lang="en-US" baseline="0" dirty="0" smtClean="0"/>
              <a:t> instead of a high school diploma.</a:t>
            </a:r>
            <a:endParaRPr lang="en-US" dirty="0"/>
          </a:p>
        </p:txBody>
      </p:sp>
      <p:sp>
        <p:nvSpPr>
          <p:cNvPr id="4" name="Slide Number Placeholder 3"/>
          <p:cNvSpPr>
            <a:spLocks noGrp="1"/>
          </p:cNvSpPr>
          <p:nvPr>
            <p:ph type="sldNum" sz="quarter" idx="10"/>
          </p:nvPr>
        </p:nvSpPr>
        <p:spPr/>
        <p:txBody>
          <a:bodyPr/>
          <a:lstStyle/>
          <a:p>
            <a:fld id="{DCA9F6B0-683C-4933-84E3-F9246A43BD53}" type="slidenum">
              <a:rPr lang="en-US" smtClean="0"/>
              <a:t>7</a:t>
            </a:fld>
            <a:endParaRPr lang="en-US"/>
          </a:p>
        </p:txBody>
      </p:sp>
    </p:spTree>
    <p:extLst>
      <p:ext uri="{BB962C8B-B14F-4D97-AF65-F5344CB8AC3E}">
        <p14:creationId xmlns:p14="http://schemas.microsoft.com/office/powerpoint/2010/main" val="55819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z="1050" dirty="0" smtClean="0"/>
              <a:t>(Read above</a:t>
            </a:r>
            <a:r>
              <a:rPr lang="en-US" sz="1050" dirty="0" smtClean="0"/>
              <a:t>)  VR concerns</a:t>
            </a:r>
            <a:r>
              <a:rPr lang="en-US" sz="1050" baseline="0" dirty="0" smtClean="0"/>
              <a:t> about inability to place students in the workforce/no skills/COC was virtually meaningless.  </a:t>
            </a:r>
            <a:endParaRPr lang="en-US" sz="1050" dirty="0" smtClean="0"/>
          </a:p>
        </p:txBody>
      </p:sp>
      <p:sp>
        <p:nvSpPr>
          <p:cNvPr id="4" name="Slide Number Placeholder 3"/>
          <p:cNvSpPr>
            <a:spLocks noGrp="1"/>
          </p:cNvSpPr>
          <p:nvPr>
            <p:ph type="sldNum" sz="quarter" idx="10"/>
          </p:nvPr>
        </p:nvSpPr>
        <p:spPr/>
        <p:txBody>
          <a:bodyPr/>
          <a:lstStyle/>
          <a:p>
            <a:fld id="{1DB0D3B4-36B0-4148-BB56-38D309040733}" type="slidenum">
              <a:rPr lang="en-US" smtClean="0"/>
              <a:t>8</a:t>
            </a:fld>
            <a:endParaRPr lang="en-US"/>
          </a:p>
        </p:txBody>
      </p:sp>
    </p:spTree>
    <p:extLst>
      <p:ext uri="{BB962C8B-B14F-4D97-AF65-F5344CB8AC3E}">
        <p14:creationId xmlns:p14="http://schemas.microsoft.com/office/powerpoint/2010/main" val="3820516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Steve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Certificate of Completion Work Group began meeting monthly in September 2015 to examine the issues related to the Certificate raised by schools, parents, students and the community and to develop a plan to address the issues.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group is comprised of representatives from Vocational Rehabilitation, Workforce Development, FSSA, ARC of Indiana, ICASE, INSOURCE, Indiana Resource Network, the Indiana  Manufacturers Association and various members of the Dept. of Education.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C6511E18-A005-4BCB-820F-82FDAEB99D4C}" type="slidenum">
              <a:rPr lang="en-US" smtClean="0"/>
              <a:t>9</a:t>
            </a:fld>
            <a:endParaRPr lang="en-US"/>
          </a:p>
        </p:txBody>
      </p:sp>
    </p:spTree>
    <p:extLst>
      <p:ext uri="{BB962C8B-B14F-4D97-AF65-F5344CB8AC3E}">
        <p14:creationId xmlns:p14="http://schemas.microsoft.com/office/powerpoint/2010/main" val="6920119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F13A40-4C44-784C-8738-DE31C57F43DD}" type="datetimeFigureOut">
              <a:rPr lang="en-US" smtClean="0"/>
              <a:t>2/28/2018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698A8-0906-0941-9D5C-4E77C86C11E3}" type="slidenum">
              <a:rPr lang="en-US" smtClean="0"/>
              <a:t>‹#›</a:t>
            </a:fld>
            <a:endParaRPr lang="en-US" dirty="0"/>
          </a:p>
        </p:txBody>
      </p:sp>
    </p:spTree>
    <p:extLst>
      <p:ext uri="{BB962C8B-B14F-4D97-AF65-F5344CB8AC3E}">
        <p14:creationId xmlns:p14="http://schemas.microsoft.com/office/powerpoint/2010/main" val="1121229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F13A40-4C44-784C-8738-DE31C57F43DD}" type="datetimeFigureOut">
              <a:rPr lang="en-US" smtClean="0"/>
              <a:t>2/28/2018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698A8-0906-0941-9D5C-4E77C86C11E3}" type="slidenum">
              <a:rPr lang="en-US" smtClean="0"/>
              <a:t>‹#›</a:t>
            </a:fld>
            <a:endParaRPr lang="en-US" dirty="0"/>
          </a:p>
        </p:txBody>
      </p:sp>
    </p:spTree>
    <p:extLst>
      <p:ext uri="{BB962C8B-B14F-4D97-AF65-F5344CB8AC3E}">
        <p14:creationId xmlns:p14="http://schemas.microsoft.com/office/powerpoint/2010/main" val="354051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F13A40-4C44-784C-8738-DE31C57F43DD}" type="datetimeFigureOut">
              <a:rPr lang="en-US" smtClean="0"/>
              <a:t>2/28/2018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698A8-0906-0941-9D5C-4E77C86C11E3}" type="slidenum">
              <a:rPr lang="en-US" smtClean="0"/>
              <a:t>‹#›</a:t>
            </a:fld>
            <a:endParaRPr lang="en-US" dirty="0"/>
          </a:p>
        </p:txBody>
      </p:sp>
    </p:spTree>
    <p:extLst>
      <p:ext uri="{BB962C8B-B14F-4D97-AF65-F5344CB8AC3E}">
        <p14:creationId xmlns:p14="http://schemas.microsoft.com/office/powerpoint/2010/main" val="2011454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F13A40-4C44-784C-8738-DE31C57F43DD}" type="datetimeFigureOut">
              <a:rPr lang="en-US" smtClean="0"/>
              <a:t>2/28/2018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698A8-0906-0941-9D5C-4E77C86C11E3}" type="slidenum">
              <a:rPr lang="en-US" smtClean="0"/>
              <a:t>‹#›</a:t>
            </a:fld>
            <a:endParaRPr lang="en-US" dirty="0"/>
          </a:p>
        </p:txBody>
      </p:sp>
    </p:spTree>
    <p:extLst>
      <p:ext uri="{BB962C8B-B14F-4D97-AF65-F5344CB8AC3E}">
        <p14:creationId xmlns:p14="http://schemas.microsoft.com/office/powerpoint/2010/main" val="334800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F13A40-4C44-784C-8738-DE31C57F43DD}" type="datetimeFigureOut">
              <a:rPr lang="en-US" smtClean="0"/>
              <a:t>2/28/2018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698A8-0906-0941-9D5C-4E77C86C11E3}" type="slidenum">
              <a:rPr lang="en-US" smtClean="0"/>
              <a:t>‹#›</a:t>
            </a:fld>
            <a:endParaRPr lang="en-US" dirty="0"/>
          </a:p>
        </p:txBody>
      </p:sp>
    </p:spTree>
    <p:extLst>
      <p:ext uri="{BB962C8B-B14F-4D97-AF65-F5344CB8AC3E}">
        <p14:creationId xmlns:p14="http://schemas.microsoft.com/office/powerpoint/2010/main" val="588327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F13A40-4C44-784C-8738-DE31C57F43DD}" type="datetimeFigureOut">
              <a:rPr lang="en-US" smtClean="0"/>
              <a:t>2/28/2018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3698A8-0906-0941-9D5C-4E77C86C11E3}" type="slidenum">
              <a:rPr lang="en-US" smtClean="0"/>
              <a:t>‹#›</a:t>
            </a:fld>
            <a:endParaRPr lang="en-US" dirty="0"/>
          </a:p>
        </p:txBody>
      </p:sp>
    </p:spTree>
    <p:extLst>
      <p:ext uri="{BB962C8B-B14F-4D97-AF65-F5344CB8AC3E}">
        <p14:creationId xmlns:p14="http://schemas.microsoft.com/office/powerpoint/2010/main" val="1004052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F13A40-4C44-784C-8738-DE31C57F43DD}" type="datetimeFigureOut">
              <a:rPr lang="en-US" smtClean="0"/>
              <a:t>2/28/2018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73698A8-0906-0941-9D5C-4E77C86C11E3}" type="slidenum">
              <a:rPr lang="en-US" smtClean="0"/>
              <a:t>‹#›</a:t>
            </a:fld>
            <a:endParaRPr lang="en-US" dirty="0"/>
          </a:p>
        </p:txBody>
      </p:sp>
    </p:spTree>
    <p:extLst>
      <p:ext uri="{BB962C8B-B14F-4D97-AF65-F5344CB8AC3E}">
        <p14:creationId xmlns:p14="http://schemas.microsoft.com/office/powerpoint/2010/main" val="180087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F13A40-4C44-784C-8738-DE31C57F43DD}" type="datetimeFigureOut">
              <a:rPr lang="en-US" smtClean="0"/>
              <a:t>2/28/2018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73698A8-0906-0941-9D5C-4E77C86C11E3}" type="slidenum">
              <a:rPr lang="en-US" smtClean="0"/>
              <a:t>‹#›</a:t>
            </a:fld>
            <a:endParaRPr lang="en-US" dirty="0"/>
          </a:p>
        </p:txBody>
      </p:sp>
    </p:spTree>
    <p:extLst>
      <p:ext uri="{BB962C8B-B14F-4D97-AF65-F5344CB8AC3E}">
        <p14:creationId xmlns:p14="http://schemas.microsoft.com/office/powerpoint/2010/main" val="931179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F13A40-4C44-784C-8738-DE31C57F43DD}" type="datetimeFigureOut">
              <a:rPr lang="en-US" smtClean="0"/>
              <a:t>2/28/2018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73698A8-0906-0941-9D5C-4E77C86C11E3}" type="slidenum">
              <a:rPr lang="en-US" smtClean="0"/>
              <a:t>‹#›</a:t>
            </a:fld>
            <a:endParaRPr lang="en-US" dirty="0"/>
          </a:p>
        </p:txBody>
      </p:sp>
    </p:spTree>
    <p:extLst>
      <p:ext uri="{BB962C8B-B14F-4D97-AF65-F5344CB8AC3E}">
        <p14:creationId xmlns:p14="http://schemas.microsoft.com/office/powerpoint/2010/main" val="1614974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F13A40-4C44-784C-8738-DE31C57F43DD}" type="datetimeFigureOut">
              <a:rPr lang="en-US" smtClean="0"/>
              <a:t>2/28/2018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3698A8-0906-0941-9D5C-4E77C86C11E3}" type="slidenum">
              <a:rPr lang="en-US" smtClean="0"/>
              <a:t>‹#›</a:t>
            </a:fld>
            <a:endParaRPr lang="en-US" dirty="0"/>
          </a:p>
        </p:txBody>
      </p:sp>
    </p:spTree>
    <p:extLst>
      <p:ext uri="{BB962C8B-B14F-4D97-AF65-F5344CB8AC3E}">
        <p14:creationId xmlns:p14="http://schemas.microsoft.com/office/powerpoint/2010/main" val="830623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F13A40-4C44-784C-8738-DE31C57F43DD}" type="datetimeFigureOut">
              <a:rPr lang="en-US" smtClean="0"/>
              <a:t>2/28/2018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3698A8-0906-0941-9D5C-4E77C86C11E3}" type="slidenum">
              <a:rPr lang="en-US" smtClean="0"/>
              <a:t>‹#›</a:t>
            </a:fld>
            <a:endParaRPr lang="en-US" dirty="0"/>
          </a:p>
        </p:txBody>
      </p:sp>
    </p:spTree>
    <p:extLst>
      <p:ext uri="{BB962C8B-B14F-4D97-AF65-F5344CB8AC3E}">
        <p14:creationId xmlns:p14="http://schemas.microsoft.com/office/powerpoint/2010/main" val="1651744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F13A40-4C44-784C-8738-DE31C57F43DD}" type="datetimeFigureOut">
              <a:rPr lang="en-US" smtClean="0"/>
              <a:t>2/28/2018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3698A8-0906-0941-9D5C-4E77C86C11E3}" type="slidenum">
              <a:rPr lang="en-US" smtClean="0"/>
              <a:t>‹#›</a:t>
            </a:fld>
            <a:endParaRPr lang="en-US" dirty="0"/>
          </a:p>
        </p:txBody>
      </p:sp>
    </p:spTree>
    <p:extLst>
      <p:ext uri="{BB962C8B-B14F-4D97-AF65-F5344CB8AC3E}">
        <p14:creationId xmlns:p14="http://schemas.microsoft.com/office/powerpoint/2010/main" val="1517500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tmp"/></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doe.in.gov/student-services/student-assistance/coc"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mailto:pwright@doe.in.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52549" y="676314"/>
            <a:ext cx="11549591" cy="2387600"/>
          </a:xfrm>
        </p:spPr>
        <p:txBody>
          <a:bodyPr>
            <a:normAutofit/>
          </a:bodyPr>
          <a:lstStyle/>
          <a:p>
            <a:r>
              <a:rPr lang="en-US" sz="4000" b="1" dirty="0" smtClean="0">
                <a:solidFill>
                  <a:srgbClr val="002060"/>
                </a:solidFill>
              </a:rPr>
              <a:t>The Least Dangerous Assumption Revisited: Raising Expectations </a:t>
            </a:r>
            <a:r>
              <a:rPr lang="en-US" sz="4000" b="1" dirty="0" smtClean="0">
                <a:solidFill>
                  <a:srgbClr val="002060"/>
                </a:solidFill>
              </a:rPr>
              <a:t>for</a:t>
            </a:r>
            <a:r>
              <a:rPr lang="en-US" sz="4000" b="1" dirty="0" smtClean="0">
                <a:solidFill>
                  <a:srgbClr val="002060"/>
                </a:solidFill>
              </a:rPr>
              <a:t> the Certificate of Completion</a:t>
            </a:r>
            <a:endParaRPr lang="en-US" sz="4000" b="1" dirty="0">
              <a:solidFill>
                <a:srgbClr val="002060"/>
              </a:solidFill>
            </a:endParaRPr>
          </a:p>
        </p:txBody>
      </p:sp>
      <p:sp>
        <p:nvSpPr>
          <p:cNvPr id="5" name="Subtitle 4"/>
          <p:cNvSpPr>
            <a:spLocks noGrp="1"/>
          </p:cNvSpPr>
          <p:nvPr>
            <p:ph type="subTitle" idx="1"/>
          </p:nvPr>
        </p:nvSpPr>
        <p:spPr>
          <a:xfrm>
            <a:off x="1524000" y="3602038"/>
            <a:ext cx="9144000" cy="2041116"/>
          </a:xfrm>
        </p:spPr>
        <p:txBody>
          <a:bodyPr/>
          <a:lstStyle/>
          <a:p>
            <a:r>
              <a:rPr lang="en-US" dirty="0"/>
              <a:t>Indiana State </a:t>
            </a:r>
            <a:r>
              <a:rPr lang="en-US" dirty="0" smtClean="0"/>
              <a:t>University</a:t>
            </a:r>
          </a:p>
          <a:p>
            <a:r>
              <a:rPr lang="en-US" dirty="0" smtClean="0"/>
              <a:t>Department </a:t>
            </a:r>
            <a:r>
              <a:rPr lang="en-US" dirty="0"/>
              <a:t>of Educational </a:t>
            </a:r>
            <a:r>
              <a:rPr lang="en-US" dirty="0" smtClean="0"/>
              <a:t>Leadership</a:t>
            </a:r>
          </a:p>
          <a:p>
            <a:r>
              <a:rPr lang="en-US" dirty="0" smtClean="0"/>
              <a:t>Law </a:t>
            </a:r>
            <a:r>
              <a:rPr lang="en-US" dirty="0"/>
              <a:t>and Leadership </a:t>
            </a:r>
            <a:r>
              <a:rPr lang="en-US" dirty="0" smtClean="0"/>
              <a:t>Conference</a:t>
            </a:r>
          </a:p>
          <a:p>
            <a:r>
              <a:rPr lang="en-US" dirty="0" smtClean="0"/>
              <a:t>February 28, 2018</a:t>
            </a:r>
            <a:endParaRPr lang="en-US" dirty="0"/>
          </a:p>
        </p:txBody>
      </p:sp>
      <p:pic>
        <p:nvPicPr>
          <p:cNvPr id="6" name="Content Placeholder 3" descr="C:\Users\pwright\AppData\Local\Microsoft\Windows\Temporary Internet Files\Content.Outlook\0YY2A1I3\IN_DOE_Outcomes-03.png"/>
          <p:cNvPicPr>
            <a:picLocks/>
          </p:cNvPicPr>
          <p:nvPr/>
        </p:nvPicPr>
        <p:blipFill rotWithShape="1">
          <a:blip r:embed="rId3">
            <a:extLst>
              <a:ext uri="{28A0092B-C50C-407E-A947-70E740481C1C}">
                <a14:useLocalDpi xmlns:a14="http://schemas.microsoft.com/office/drawing/2010/main" val="0"/>
              </a:ext>
            </a:extLst>
          </a:blip>
          <a:srcRect t="4227"/>
          <a:stretch/>
        </p:blipFill>
        <p:spPr bwMode="auto">
          <a:xfrm>
            <a:off x="775063" y="3056088"/>
            <a:ext cx="2180692" cy="2412896"/>
          </a:xfrm>
          <a:prstGeom prst="rect">
            <a:avLst/>
          </a:prstGeom>
          <a:noFill/>
          <a:ln>
            <a:noFill/>
          </a:ln>
        </p:spPr>
      </p:pic>
    </p:spTree>
    <p:extLst>
      <p:ext uri="{BB962C8B-B14F-4D97-AF65-F5344CB8AC3E}">
        <p14:creationId xmlns:p14="http://schemas.microsoft.com/office/powerpoint/2010/main" val="24833747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28750"/>
            <a:ext cx="10515600" cy="4748213"/>
          </a:xfrm>
        </p:spPr>
        <p:txBody>
          <a:bodyPr>
            <a:normAutofit/>
          </a:bodyPr>
          <a:lstStyle/>
          <a:p>
            <a:pPr marL="0" indent="0">
              <a:buNone/>
            </a:pPr>
            <a:r>
              <a:rPr lang="en-US" dirty="0" smtClean="0"/>
              <a:t>Goal:  Address stakeholder </a:t>
            </a:r>
            <a:r>
              <a:rPr lang="en-US" dirty="0" smtClean="0"/>
              <a:t>concerns </a:t>
            </a:r>
            <a:r>
              <a:rPr lang="en-US" dirty="0" smtClean="0"/>
              <a:t>about the </a:t>
            </a:r>
            <a:r>
              <a:rPr lang="en-US" dirty="0" smtClean="0"/>
              <a:t>COC path</a:t>
            </a:r>
          </a:p>
          <a:p>
            <a:pPr marL="0" indent="0">
              <a:buNone/>
            </a:pPr>
            <a:endParaRPr lang="en-US" dirty="0"/>
          </a:p>
          <a:p>
            <a:r>
              <a:rPr lang="en-US" dirty="0" smtClean="0"/>
              <a:t> </a:t>
            </a:r>
            <a:r>
              <a:rPr lang="en-US" dirty="0"/>
              <a:t>A</a:t>
            </a:r>
            <a:r>
              <a:rPr lang="en-US" dirty="0" smtClean="0"/>
              <a:t>cademic </a:t>
            </a:r>
            <a:r>
              <a:rPr lang="en-US" dirty="0" smtClean="0"/>
              <a:t>instruction </a:t>
            </a:r>
            <a:r>
              <a:rPr lang="en-US" dirty="0" smtClean="0"/>
              <a:t>decreases</a:t>
            </a:r>
          </a:p>
          <a:p>
            <a:r>
              <a:rPr lang="en-US" dirty="0" smtClean="0"/>
              <a:t>Expectations are lowered</a:t>
            </a:r>
            <a:endParaRPr lang="en-US" dirty="0" smtClean="0"/>
          </a:p>
          <a:p>
            <a:r>
              <a:rPr lang="en-US" dirty="0" smtClean="0"/>
              <a:t>Job possibilities are reduced</a:t>
            </a:r>
          </a:p>
          <a:p>
            <a:r>
              <a:rPr lang="en-US" dirty="0" smtClean="0"/>
              <a:t>No guidance provided to </a:t>
            </a:r>
            <a:r>
              <a:rPr lang="en-US" dirty="0" smtClean="0"/>
              <a:t>schools</a:t>
            </a:r>
            <a:endParaRPr lang="en-US" dirty="0" smtClean="0"/>
          </a:p>
          <a:p>
            <a:r>
              <a:rPr lang="en-US" dirty="0" smtClean="0"/>
              <a:t>Holds little value or meaning for schools, employers, parents and most importantly, students.</a:t>
            </a:r>
            <a:endParaRPr lang="en-US" dirty="0"/>
          </a:p>
          <a:p>
            <a:endParaRPr lang="en-US" dirty="0"/>
          </a:p>
        </p:txBody>
      </p:sp>
      <p:sp>
        <p:nvSpPr>
          <p:cNvPr id="4" name="Title 1"/>
          <p:cNvSpPr txBox="1">
            <a:spLocks/>
          </p:cNvSpPr>
          <p:nvPr/>
        </p:nvSpPr>
        <p:spPr>
          <a:xfrm>
            <a:off x="674370" y="304801"/>
            <a:ext cx="10824210" cy="792479"/>
          </a:xfrm>
          <a:prstGeom prst="rect">
            <a:avLst/>
          </a:prstGeom>
          <a:solidFill>
            <a:schemeClr val="accent4"/>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b="1" dirty="0">
                <a:latin typeface="+mn-lt"/>
              </a:rPr>
              <a:t>CERTIFICATE OF COMPLETION WORKGROUP</a:t>
            </a:r>
          </a:p>
        </p:txBody>
      </p:sp>
    </p:spTree>
    <p:extLst>
      <p:ext uri="{BB962C8B-B14F-4D97-AF65-F5344CB8AC3E}">
        <p14:creationId xmlns:p14="http://schemas.microsoft.com/office/powerpoint/2010/main" val="21554119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71500" y="304800"/>
            <a:ext cx="10995660" cy="871538"/>
          </a:xfrm>
          <a:prstGeom prst="rect">
            <a:avLst/>
          </a:prstGeom>
          <a:solidFill>
            <a:schemeClr val="accent4"/>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b="1" dirty="0" smtClean="0">
                <a:latin typeface="+mn-lt"/>
              </a:rPr>
              <a:t>POSITION STATEMENT:  Diploma First</a:t>
            </a:r>
            <a:endParaRPr lang="en-US" b="1" dirty="0">
              <a:latin typeface="+mn-lt"/>
            </a:endParaRPr>
          </a:p>
        </p:txBody>
      </p:sp>
      <p:sp>
        <p:nvSpPr>
          <p:cNvPr id="2" name="Rectangle 1"/>
          <p:cNvSpPr/>
          <p:nvPr/>
        </p:nvSpPr>
        <p:spPr>
          <a:xfrm>
            <a:off x="571500" y="1611984"/>
            <a:ext cx="10995659" cy="3958007"/>
          </a:xfrm>
          <a:prstGeom prst="rect">
            <a:avLst/>
          </a:prstGeom>
        </p:spPr>
        <p:txBody>
          <a:bodyPr wrap="square">
            <a:spAutoFit/>
          </a:bodyPr>
          <a:lstStyle/>
          <a:p>
            <a:pPr marL="457200" marR="0">
              <a:lnSpc>
                <a:spcPct val="90000"/>
              </a:lnSpc>
              <a:spcBef>
                <a:spcPts val="0"/>
              </a:spcBef>
              <a:spcAft>
                <a:spcPts val="0"/>
              </a:spcAft>
            </a:pPr>
            <a:endParaRPr lang="en-US" sz="4400" dirty="0" smtClean="0">
              <a:ea typeface="Times New Roman" panose="02020603050405020304" pitchFamily="18" charset="0"/>
            </a:endParaRPr>
          </a:p>
          <a:p>
            <a:pPr marL="457200" marR="0">
              <a:lnSpc>
                <a:spcPct val="90000"/>
              </a:lnSpc>
              <a:spcBef>
                <a:spcPts val="0"/>
              </a:spcBef>
              <a:spcAft>
                <a:spcPts val="0"/>
              </a:spcAft>
            </a:pPr>
            <a:r>
              <a:rPr lang="en-US" sz="4400" dirty="0" smtClean="0">
                <a:ea typeface="Times New Roman" panose="02020603050405020304" pitchFamily="18" charset="0"/>
              </a:rPr>
              <a:t>The </a:t>
            </a:r>
            <a:r>
              <a:rPr lang="en-US" sz="4400" dirty="0">
                <a:ea typeface="Times New Roman" panose="02020603050405020304" pitchFamily="18" charset="0"/>
              </a:rPr>
              <a:t>majority of students with disabilities are capable of earning a high school diploma if given appropriate instruction, supports and services</a:t>
            </a:r>
            <a:r>
              <a:rPr lang="en-US" sz="4400" dirty="0" smtClean="0">
                <a:ea typeface="Times New Roman" panose="02020603050405020304" pitchFamily="18" charset="0"/>
              </a:rPr>
              <a:t>.  However…</a:t>
            </a:r>
            <a:endParaRPr lang="en-US" sz="4400" dirty="0" smtClean="0">
              <a:ea typeface="Times New Roman" panose="02020603050405020304" pitchFamily="18" charset="0"/>
            </a:endParaRPr>
          </a:p>
          <a:p>
            <a:pPr marL="457200" marR="0">
              <a:lnSpc>
                <a:spcPct val="90000"/>
              </a:lnSpc>
              <a:spcBef>
                <a:spcPts val="0"/>
              </a:spcBef>
              <a:spcAft>
                <a:spcPts val="0"/>
              </a:spcAft>
            </a:pPr>
            <a:endParaRPr lang="en-US" sz="2800" dirty="0">
              <a:ea typeface="Arial Unicode MS" panose="020B0604020202020204" pitchFamily="34" charset="-128"/>
            </a:endParaRPr>
          </a:p>
          <a:p>
            <a:pPr marL="1376045" marR="0">
              <a:spcBef>
                <a:spcPts val="0"/>
              </a:spcBef>
              <a:spcAft>
                <a:spcPts val="0"/>
              </a:spcAft>
            </a:pPr>
            <a:r>
              <a:rPr lang="en-US" sz="2800" dirty="0">
                <a:ea typeface="Times New Roman" panose="02020603050405020304" pitchFamily="18" charset="0"/>
              </a:rPr>
              <a:t> </a:t>
            </a:r>
            <a:endParaRPr lang="en-US" sz="2800" dirty="0">
              <a:ea typeface="Arial Unicode MS" panose="020B0604020202020204" pitchFamily="34" charset="-128"/>
            </a:endParaRPr>
          </a:p>
        </p:txBody>
      </p:sp>
    </p:spTree>
    <p:extLst>
      <p:ext uri="{BB962C8B-B14F-4D97-AF65-F5344CB8AC3E}">
        <p14:creationId xmlns:p14="http://schemas.microsoft.com/office/powerpoint/2010/main" val="16169083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71500" y="304800"/>
            <a:ext cx="10995660" cy="871538"/>
          </a:xfrm>
          <a:prstGeom prst="rect">
            <a:avLst/>
          </a:prstGeom>
          <a:solidFill>
            <a:schemeClr val="accent4"/>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b="1" dirty="0" smtClean="0">
                <a:latin typeface="+mn-lt"/>
              </a:rPr>
              <a:t>POSITION STATEMENT:  Diploma First</a:t>
            </a:r>
            <a:endParaRPr lang="en-US" b="1" dirty="0">
              <a:latin typeface="+mn-lt"/>
            </a:endParaRPr>
          </a:p>
        </p:txBody>
      </p:sp>
      <p:sp>
        <p:nvSpPr>
          <p:cNvPr id="2" name="Rectangle 1"/>
          <p:cNvSpPr/>
          <p:nvPr/>
        </p:nvSpPr>
        <p:spPr>
          <a:xfrm>
            <a:off x="257991" y="1420395"/>
            <a:ext cx="11385369" cy="4013406"/>
          </a:xfrm>
          <a:prstGeom prst="rect">
            <a:avLst/>
          </a:prstGeom>
        </p:spPr>
        <p:txBody>
          <a:bodyPr wrap="square">
            <a:spAutoFit/>
          </a:bodyPr>
          <a:lstStyle/>
          <a:p>
            <a:pPr marL="1376045" marR="0">
              <a:spcBef>
                <a:spcPts val="0"/>
              </a:spcBef>
              <a:spcAft>
                <a:spcPts val="0"/>
              </a:spcAft>
            </a:pPr>
            <a:r>
              <a:rPr lang="en-US" sz="2800" dirty="0">
                <a:ea typeface="Times New Roman" panose="02020603050405020304" pitchFamily="18" charset="0"/>
              </a:rPr>
              <a:t> </a:t>
            </a:r>
            <a:endParaRPr lang="en-US" sz="2800" dirty="0">
              <a:ea typeface="Arial Unicode MS" panose="020B0604020202020204" pitchFamily="34" charset="-128"/>
            </a:endParaRPr>
          </a:p>
          <a:p>
            <a:pPr marL="457200" marR="0">
              <a:lnSpc>
                <a:spcPct val="90000"/>
              </a:lnSpc>
              <a:spcBef>
                <a:spcPts val="0"/>
              </a:spcBef>
              <a:spcAft>
                <a:spcPts val="0"/>
              </a:spcAft>
            </a:pPr>
            <a:r>
              <a:rPr lang="en-US" sz="2800" dirty="0">
                <a:ea typeface="Times New Roman" panose="02020603050405020304" pitchFamily="18" charset="0"/>
              </a:rPr>
              <a:t>Students who have been removed from the diploma track </a:t>
            </a:r>
            <a:r>
              <a:rPr lang="en-US" sz="2800" dirty="0" smtClean="0">
                <a:ea typeface="Times New Roman" panose="02020603050405020304" pitchFamily="18" charset="0"/>
              </a:rPr>
              <a:t>must be </a:t>
            </a:r>
            <a:r>
              <a:rPr lang="en-US" sz="2800" dirty="0">
                <a:ea typeface="Times New Roman" panose="02020603050405020304" pitchFamily="18" charset="0"/>
              </a:rPr>
              <a:t>presented with </a:t>
            </a:r>
            <a:r>
              <a:rPr lang="en-US" sz="2800" dirty="0" smtClean="0">
                <a:ea typeface="Times New Roman" panose="02020603050405020304" pitchFamily="18" charset="0"/>
              </a:rPr>
              <a:t>a path that adopts the least dangerous assumption…</a:t>
            </a:r>
          </a:p>
          <a:p>
            <a:pPr marL="457200" marR="0">
              <a:lnSpc>
                <a:spcPct val="90000"/>
              </a:lnSpc>
              <a:spcBef>
                <a:spcPts val="0"/>
              </a:spcBef>
              <a:spcAft>
                <a:spcPts val="0"/>
              </a:spcAft>
            </a:pPr>
            <a:endParaRPr lang="en-US" sz="2800" dirty="0" smtClean="0">
              <a:ea typeface="Times New Roman" panose="02020603050405020304" pitchFamily="18" charset="0"/>
            </a:endParaRPr>
          </a:p>
          <a:p>
            <a:pPr marL="457200" marR="0">
              <a:lnSpc>
                <a:spcPct val="90000"/>
              </a:lnSpc>
              <a:spcBef>
                <a:spcPts val="0"/>
              </a:spcBef>
              <a:spcAft>
                <a:spcPts val="0"/>
              </a:spcAft>
            </a:pPr>
            <a:r>
              <a:rPr lang="en-US" sz="2800" dirty="0">
                <a:ea typeface="Times New Roman" panose="02020603050405020304" pitchFamily="18" charset="0"/>
              </a:rPr>
              <a:t>	W</a:t>
            </a:r>
            <a:r>
              <a:rPr lang="en-US" sz="2800" dirty="0" smtClean="0">
                <a:ea typeface="Times New Roman" panose="02020603050405020304" pitchFamily="18" charset="0"/>
              </a:rPr>
              <a:t>here high expectations are the norm</a:t>
            </a:r>
          </a:p>
          <a:p>
            <a:pPr marL="457200" marR="0">
              <a:lnSpc>
                <a:spcPct val="90000"/>
              </a:lnSpc>
              <a:spcBef>
                <a:spcPts val="0"/>
              </a:spcBef>
              <a:spcAft>
                <a:spcPts val="0"/>
              </a:spcAft>
            </a:pPr>
            <a:r>
              <a:rPr lang="en-US" sz="2800" dirty="0" smtClean="0">
                <a:ea typeface="Times New Roman" panose="02020603050405020304" pitchFamily="18" charset="0"/>
              </a:rPr>
              <a:t> </a:t>
            </a:r>
          </a:p>
          <a:p>
            <a:pPr marL="457200" marR="0">
              <a:lnSpc>
                <a:spcPct val="90000"/>
              </a:lnSpc>
              <a:spcBef>
                <a:spcPts val="0"/>
              </a:spcBef>
              <a:spcAft>
                <a:spcPts val="0"/>
              </a:spcAft>
            </a:pPr>
            <a:r>
              <a:rPr lang="en-US" sz="2800" dirty="0">
                <a:ea typeface="Times New Roman" panose="02020603050405020304" pitchFamily="18" charset="0"/>
              </a:rPr>
              <a:t>	</a:t>
            </a:r>
            <a:r>
              <a:rPr lang="en-US" sz="2800" dirty="0" smtClean="0">
                <a:ea typeface="Times New Roman" panose="02020603050405020304" pitchFamily="18" charset="0"/>
              </a:rPr>
              <a:t>Where academic instruction </a:t>
            </a:r>
            <a:r>
              <a:rPr lang="en-US" sz="2800" dirty="0" smtClean="0">
                <a:ea typeface="Times New Roman" panose="02020603050405020304" pitchFamily="18" charset="0"/>
              </a:rPr>
              <a:t>is </a:t>
            </a:r>
            <a:r>
              <a:rPr lang="en-US" sz="2800" dirty="0">
                <a:ea typeface="Times New Roman" panose="02020603050405020304" pitchFamily="18" charset="0"/>
              </a:rPr>
              <a:t>aligned with grade </a:t>
            </a:r>
            <a:r>
              <a:rPr lang="en-US" sz="2800" dirty="0" smtClean="0">
                <a:ea typeface="Times New Roman" panose="02020603050405020304" pitchFamily="18" charset="0"/>
              </a:rPr>
              <a:t>level standards</a:t>
            </a:r>
          </a:p>
          <a:p>
            <a:pPr marL="457200" marR="0">
              <a:lnSpc>
                <a:spcPct val="90000"/>
              </a:lnSpc>
              <a:spcBef>
                <a:spcPts val="0"/>
              </a:spcBef>
              <a:spcAft>
                <a:spcPts val="0"/>
              </a:spcAft>
            </a:pPr>
            <a:endParaRPr lang="en-US" sz="2800" dirty="0" smtClean="0">
              <a:ea typeface="Times New Roman" panose="02020603050405020304" pitchFamily="18" charset="0"/>
            </a:endParaRPr>
          </a:p>
          <a:p>
            <a:pPr marL="457200" marR="0">
              <a:lnSpc>
                <a:spcPct val="90000"/>
              </a:lnSpc>
              <a:spcBef>
                <a:spcPts val="0"/>
              </a:spcBef>
              <a:spcAft>
                <a:spcPts val="0"/>
              </a:spcAft>
            </a:pPr>
            <a:r>
              <a:rPr lang="en-US" sz="2800" dirty="0" smtClean="0">
                <a:ea typeface="Times New Roman" panose="02020603050405020304" pitchFamily="18" charset="0"/>
              </a:rPr>
              <a:t>	Where </a:t>
            </a:r>
            <a:r>
              <a:rPr lang="en-US" sz="2800" dirty="0" smtClean="0">
                <a:ea typeface="Times New Roman" panose="02020603050405020304" pitchFamily="18" charset="0"/>
              </a:rPr>
              <a:t>opportunities </a:t>
            </a:r>
            <a:r>
              <a:rPr lang="en-US" sz="2800" dirty="0">
                <a:ea typeface="Times New Roman" panose="02020603050405020304" pitchFamily="18" charset="0"/>
              </a:rPr>
              <a:t>to gain employability </a:t>
            </a:r>
            <a:r>
              <a:rPr lang="en-US" sz="2800" dirty="0" smtClean="0">
                <a:ea typeface="Times New Roman" panose="02020603050405020304" pitchFamily="18" charset="0"/>
              </a:rPr>
              <a:t>skills are maximized..</a:t>
            </a:r>
            <a:endParaRPr lang="en-US" sz="2800" dirty="0">
              <a:effectLst/>
              <a:ea typeface="Arial Unicode MS" panose="020B0604020202020204" pitchFamily="34" charset="-128"/>
            </a:endParaRPr>
          </a:p>
        </p:txBody>
      </p:sp>
    </p:spTree>
    <p:extLst>
      <p:ext uri="{BB962C8B-B14F-4D97-AF65-F5344CB8AC3E}">
        <p14:creationId xmlns:p14="http://schemas.microsoft.com/office/powerpoint/2010/main" val="7969414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7220" y="1371600"/>
            <a:ext cx="11018520" cy="5105400"/>
          </a:xfrm>
        </p:spPr>
        <p:txBody>
          <a:bodyPr>
            <a:normAutofit/>
          </a:bodyPr>
          <a:lstStyle/>
          <a:p>
            <a:pPr marL="0" indent="0">
              <a:buNone/>
            </a:pPr>
            <a:endParaRPr lang="en-US" dirty="0" smtClean="0"/>
          </a:p>
          <a:p>
            <a:pPr marL="0" indent="0">
              <a:buNone/>
            </a:pPr>
            <a:endParaRPr lang="en-US" dirty="0"/>
          </a:p>
          <a:p>
            <a:pPr marL="0" indent="0">
              <a:buNone/>
            </a:pPr>
            <a:r>
              <a:rPr lang="en-US" sz="3200" dirty="0"/>
              <a:t>A Certificate of Completion </a:t>
            </a:r>
            <a:r>
              <a:rPr lang="en-US" sz="3200" u="sng" dirty="0"/>
              <a:t>Course of Study </a:t>
            </a:r>
            <a:r>
              <a:rPr lang="en-US" sz="3200" dirty="0"/>
              <a:t>needs to be developed that meets ESSA and Dear Colleague guidance and provides pathways to student employment or </a:t>
            </a:r>
            <a:r>
              <a:rPr lang="en-US" sz="3200" dirty="0" smtClean="0"/>
              <a:t>post-secondary education.  </a:t>
            </a:r>
            <a:endParaRPr lang="en-US" sz="3200" dirty="0"/>
          </a:p>
        </p:txBody>
      </p:sp>
      <p:sp>
        <p:nvSpPr>
          <p:cNvPr id="5" name="Title 1"/>
          <p:cNvSpPr txBox="1">
            <a:spLocks/>
          </p:cNvSpPr>
          <p:nvPr/>
        </p:nvSpPr>
        <p:spPr>
          <a:xfrm>
            <a:off x="617220" y="153444"/>
            <a:ext cx="11018520" cy="913356"/>
          </a:xfrm>
          <a:prstGeom prst="rect">
            <a:avLst/>
          </a:prstGeom>
          <a:solidFill>
            <a:schemeClr val="accent4"/>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300" b="1" dirty="0">
                <a:latin typeface="+mn-lt"/>
              </a:rPr>
              <a:t>COC TASKFORCE </a:t>
            </a:r>
            <a:r>
              <a:rPr lang="en-US" sz="3300" b="1" dirty="0" smtClean="0">
                <a:latin typeface="+mn-lt"/>
              </a:rPr>
              <a:t>AGREEMENT</a:t>
            </a:r>
            <a:r>
              <a:rPr lang="en-US" sz="3300" b="1" dirty="0" smtClean="0">
                <a:latin typeface="+mn-lt"/>
              </a:rPr>
              <a:t>:</a:t>
            </a:r>
            <a:endParaRPr lang="en-US" sz="3300" b="1" dirty="0">
              <a:latin typeface="+mn-lt"/>
            </a:endParaRPr>
          </a:p>
        </p:txBody>
      </p:sp>
    </p:spTree>
    <p:extLst>
      <p:ext uri="{BB962C8B-B14F-4D97-AF65-F5344CB8AC3E}">
        <p14:creationId xmlns:p14="http://schemas.microsoft.com/office/powerpoint/2010/main" val="12525656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0070" y="1371600"/>
            <a:ext cx="10961370" cy="5105400"/>
          </a:xfrm>
        </p:spPr>
        <p:txBody>
          <a:bodyPr>
            <a:normAutofit/>
          </a:bodyPr>
          <a:lstStyle/>
          <a:p>
            <a:r>
              <a:rPr lang="en-US" sz="2400" dirty="0"/>
              <a:t>Mirrors </a:t>
            </a:r>
            <a:r>
              <a:rPr lang="en-US" sz="2400" dirty="0" smtClean="0"/>
              <a:t>general </a:t>
            </a:r>
            <a:r>
              <a:rPr lang="en-US" sz="2400" dirty="0"/>
              <a:t>diploma in requirements (Minimum 40 </a:t>
            </a:r>
            <a:r>
              <a:rPr lang="en-US" sz="2400" dirty="0" smtClean="0"/>
              <a:t>applied units and/or </a:t>
            </a:r>
            <a:r>
              <a:rPr lang="en-US" sz="2400" dirty="0"/>
              <a:t>credits with emphasis on academics)</a:t>
            </a:r>
          </a:p>
          <a:p>
            <a:pPr marL="0" indent="0">
              <a:buNone/>
            </a:pPr>
            <a:endParaRPr lang="en-US" sz="2400" dirty="0"/>
          </a:p>
          <a:p>
            <a:r>
              <a:rPr lang="en-US" sz="2400" dirty="0"/>
              <a:t>Employability Skills are an integral part of the plan</a:t>
            </a:r>
          </a:p>
          <a:p>
            <a:pPr marL="0" indent="0">
              <a:buNone/>
            </a:pPr>
            <a:r>
              <a:rPr lang="en-US" sz="2400" dirty="0"/>
              <a:t> </a:t>
            </a:r>
          </a:p>
          <a:p>
            <a:r>
              <a:rPr lang="en-US" sz="2400" dirty="0" smtClean="0"/>
              <a:t>Includes a Transition Portfolio</a:t>
            </a:r>
            <a:endParaRPr lang="en-US" sz="2400" dirty="0"/>
          </a:p>
          <a:p>
            <a:pPr marL="0" indent="0">
              <a:buNone/>
            </a:pPr>
            <a:r>
              <a:rPr lang="en-US" sz="2400" b="1" dirty="0"/>
              <a:t> </a:t>
            </a:r>
            <a:endParaRPr lang="en-US" sz="2400" dirty="0"/>
          </a:p>
          <a:p>
            <a:r>
              <a:rPr lang="en-US" sz="2400" dirty="0"/>
              <a:t>Can be earned through any combination of </a:t>
            </a:r>
            <a:r>
              <a:rPr lang="en-US" sz="2400" dirty="0" smtClean="0"/>
              <a:t>applied units </a:t>
            </a:r>
            <a:r>
              <a:rPr lang="en-US" sz="2400" dirty="0"/>
              <a:t>and credits</a:t>
            </a:r>
          </a:p>
          <a:p>
            <a:pPr marL="0" indent="0">
              <a:buNone/>
            </a:pPr>
            <a:r>
              <a:rPr lang="en-US" sz="2400" dirty="0"/>
              <a:t> </a:t>
            </a:r>
          </a:p>
          <a:p>
            <a:r>
              <a:rPr lang="en-US" sz="2400" dirty="0"/>
              <a:t>Aligned with Statewide Assessment (ISTAR or ISTEP)</a:t>
            </a:r>
          </a:p>
          <a:p>
            <a:pPr marL="0" indent="0">
              <a:buNone/>
            </a:pPr>
            <a:endParaRPr lang="en-US" dirty="0"/>
          </a:p>
        </p:txBody>
      </p:sp>
      <p:sp>
        <p:nvSpPr>
          <p:cNvPr id="5" name="Title 1"/>
          <p:cNvSpPr txBox="1">
            <a:spLocks/>
          </p:cNvSpPr>
          <p:nvPr/>
        </p:nvSpPr>
        <p:spPr>
          <a:xfrm>
            <a:off x="560070" y="153444"/>
            <a:ext cx="10961370" cy="913356"/>
          </a:xfrm>
          <a:prstGeom prst="rect">
            <a:avLst/>
          </a:prstGeom>
          <a:solidFill>
            <a:schemeClr val="accent4"/>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300" b="1" dirty="0" smtClean="0">
                <a:latin typeface="+mn-lt"/>
              </a:rPr>
              <a:t>DEVELOPMENT OF COC COURSE OF STUDY</a:t>
            </a:r>
            <a:endParaRPr lang="en-US" sz="3300" b="1" dirty="0">
              <a:latin typeface="+mn-lt"/>
            </a:endParaRPr>
          </a:p>
        </p:txBody>
      </p:sp>
    </p:spTree>
    <p:extLst>
      <p:ext uri="{BB962C8B-B14F-4D97-AF65-F5344CB8AC3E}">
        <p14:creationId xmlns:p14="http://schemas.microsoft.com/office/powerpoint/2010/main" val="7620342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2827" t="2916" r="2767"/>
          <a:stretch/>
        </p:blipFill>
        <p:spPr>
          <a:xfrm>
            <a:off x="3188970" y="110702"/>
            <a:ext cx="6446520" cy="6711430"/>
          </a:xfrm>
          <a:prstGeom prst="rect">
            <a:avLst/>
          </a:prstGeom>
        </p:spPr>
      </p:pic>
    </p:spTree>
    <p:extLst>
      <p:ext uri="{BB962C8B-B14F-4D97-AF65-F5344CB8AC3E}">
        <p14:creationId xmlns:p14="http://schemas.microsoft.com/office/powerpoint/2010/main" val="966851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340075"/>
            <a:ext cx="11041380" cy="777874"/>
          </a:xfrm>
          <a:solidFill>
            <a:schemeClr val="accent4"/>
          </a:solidFill>
          <a:ln>
            <a:noFill/>
          </a:ln>
        </p:spPr>
        <p:txBody>
          <a:bodyPr>
            <a:normAutofit/>
          </a:bodyPr>
          <a:lstStyle/>
          <a:p>
            <a:pPr algn="ctr"/>
            <a:r>
              <a:rPr lang="en-US" sz="3200" b="1" dirty="0" smtClean="0">
                <a:latin typeface="+mn-lt"/>
              </a:rPr>
              <a:t>COC ASSUMPTIONS</a:t>
            </a:r>
            <a:endParaRPr lang="en-US" sz="3200" b="1" dirty="0">
              <a:latin typeface="+mn-lt"/>
            </a:endParaRPr>
          </a:p>
        </p:txBody>
      </p:sp>
      <p:sp>
        <p:nvSpPr>
          <p:cNvPr id="3" name="Content Placeholder 2"/>
          <p:cNvSpPr>
            <a:spLocks noGrp="1"/>
          </p:cNvSpPr>
          <p:nvPr>
            <p:ph idx="1"/>
          </p:nvPr>
        </p:nvSpPr>
        <p:spPr>
          <a:xfrm>
            <a:off x="594360" y="1371601"/>
            <a:ext cx="11041380" cy="4805363"/>
          </a:xfrm>
          <a:ln>
            <a:noFill/>
          </a:ln>
        </p:spPr>
        <p:txBody>
          <a:bodyPr>
            <a:normAutofit/>
          </a:bodyPr>
          <a:lstStyle/>
          <a:p>
            <a:endParaRPr lang="en-US" sz="2400" dirty="0" smtClean="0"/>
          </a:p>
          <a:p>
            <a:r>
              <a:rPr lang="en-US" sz="2400" dirty="0" smtClean="0"/>
              <a:t>Each and Every Students is capable of learning</a:t>
            </a:r>
          </a:p>
          <a:p>
            <a:pPr marL="0" indent="0">
              <a:buNone/>
            </a:pPr>
            <a:endParaRPr lang="en-US" sz="2400" dirty="0" smtClean="0"/>
          </a:p>
          <a:p>
            <a:r>
              <a:rPr lang="en-US" sz="2400" dirty="0" smtClean="0"/>
              <a:t>Holding students to high </a:t>
            </a:r>
            <a:r>
              <a:rPr lang="en-US" sz="2400" dirty="0"/>
              <a:t>e</a:t>
            </a:r>
            <a:r>
              <a:rPr lang="en-US" sz="2400" dirty="0" smtClean="0"/>
              <a:t>xpectations </a:t>
            </a:r>
            <a:r>
              <a:rPr lang="en-US" sz="2400" dirty="0"/>
              <a:t>is a shared </a:t>
            </a:r>
            <a:r>
              <a:rPr lang="en-US" sz="2400" dirty="0" smtClean="0"/>
              <a:t>responsibility</a:t>
            </a:r>
          </a:p>
          <a:p>
            <a:pPr marL="0" indent="0">
              <a:buNone/>
            </a:pPr>
            <a:endParaRPr lang="en-US" sz="2400" dirty="0"/>
          </a:p>
          <a:p>
            <a:r>
              <a:rPr lang="en-US" sz="2400" dirty="0"/>
              <a:t>General Education classes are accessed whenever </a:t>
            </a:r>
            <a:r>
              <a:rPr lang="en-US" sz="2400" dirty="0" smtClean="0"/>
              <a:t>appropriate</a:t>
            </a:r>
          </a:p>
          <a:p>
            <a:pPr marL="0" indent="0">
              <a:buNone/>
            </a:pPr>
            <a:endParaRPr lang="en-US" sz="2400" dirty="0"/>
          </a:p>
          <a:p>
            <a:r>
              <a:rPr lang="en-US" sz="2400" dirty="0" smtClean="0"/>
              <a:t>Student’s </a:t>
            </a:r>
            <a:r>
              <a:rPr lang="en-US" sz="2400" dirty="0"/>
              <a:t>IEP goals are aligned with grade level content standards that drive the </a:t>
            </a:r>
            <a:r>
              <a:rPr lang="en-US" sz="2400" dirty="0" smtClean="0"/>
              <a:t>curriculum</a:t>
            </a:r>
            <a:endParaRPr lang="en-US" sz="2400" dirty="0"/>
          </a:p>
        </p:txBody>
      </p:sp>
    </p:spTree>
    <p:extLst>
      <p:ext uri="{BB962C8B-B14F-4D97-AF65-F5344CB8AC3E}">
        <p14:creationId xmlns:p14="http://schemas.microsoft.com/office/powerpoint/2010/main" val="38021002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340075"/>
            <a:ext cx="11041380" cy="777874"/>
          </a:xfrm>
          <a:solidFill>
            <a:schemeClr val="accent4"/>
          </a:solidFill>
          <a:ln>
            <a:noFill/>
          </a:ln>
        </p:spPr>
        <p:txBody>
          <a:bodyPr>
            <a:normAutofit/>
          </a:bodyPr>
          <a:lstStyle/>
          <a:p>
            <a:pPr algn="ctr"/>
            <a:r>
              <a:rPr lang="en-US" sz="3200" b="1" dirty="0" smtClean="0">
                <a:latin typeface="+mn-lt"/>
              </a:rPr>
              <a:t>COC ASSUMPTIONS</a:t>
            </a:r>
            <a:endParaRPr lang="en-US" sz="3200" b="1" dirty="0">
              <a:latin typeface="+mn-lt"/>
            </a:endParaRPr>
          </a:p>
        </p:txBody>
      </p:sp>
      <p:sp>
        <p:nvSpPr>
          <p:cNvPr id="3" name="Content Placeholder 2"/>
          <p:cNvSpPr>
            <a:spLocks noGrp="1"/>
          </p:cNvSpPr>
          <p:nvPr>
            <p:ph idx="1"/>
          </p:nvPr>
        </p:nvSpPr>
        <p:spPr>
          <a:xfrm>
            <a:off x="594360" y="1371601"/>
            <a:ext cx="11041380" cy="4805363"/>
          </a:xfrm>
          <a:ln>
            <a:noFill/>
          </a:ln>
        </p:spPr>
        <p:txBody>
          <a:bodyPr>
            <a:normAutofit lnSpcReduction="10000"/>
          </a:bodyPr>
          <a:lstStyle/>
          <a:p>
            <a:endParaRPr lang="en-US" sz="2400" dirty="0" smtClean="0"/>
          </a:p>
          <a:p>
            <a:r>
              <a:rPr lang="en-US" sz="2400" dirty="0" smtClean="0"/>
              <a:t>Communication </a:t>
            </a:r>
            <a:r>
              <a:rPr lang="en-US" sz="2400" dirty="0"/>
              <a:t>skills, reading skills, problem solving skills are woven into all </a:t>
            </a:r>
            <a:r>
              <a:rPr lang="en-US" sz="2400" dirty="0" smtClean="0"/>
              <a:t>classes</a:t>
            </a:r>
          </a:p>
          <a:p>
            <a:endParaRPr lang="en-US" sz="2400" dirty="0"/>
          </a:p>
          <a:p>
            <a:r>
              <a:rPr lang="en-US" sz="2400" dirty="0"/>
              <a:t>Classes may be repeated </a:t>
            </a:r>
            <a:r>
              <a:rPr lang="en-US" sz="2400" dirty="0" smtClean="0"/>
              <a:t>based on</a:t>
            </a:r>
            <a:r>
              <a:rPr lang="en-US" sz="2400" dirty="0" smtClean="0"/>
              <a:t> </a:t>
            </a:r>
            <a:r>
              <a:rPr lang="en-US" sz="2400" dirty="0"/>
              <a:t>new goals if appropriate; more than four years may be needed for </a:t>
            </a:r>
            <a:r>
              <a:rPr lang="en-US" sz="2400" dirty="0" smtClean="0"/>
              <a:t>completion</a:t>
            </a:r>
          </a:p>
          <a:p>
            <a:endParaRPr lang="en-US" sz="2400" dirty="0"/>
          </a:p>
          <a:p>
            <a:r>
              <a:rPr lang="en-US" sz="2400" dirty="0"/>
              <a:t>Course selection is driven by the Transition IEP and individual goals of </a:t>
            </a:r>
            <a:r>
              <a:rPr lang="en-US" sz="2400" dirty="0" smtClean="0"/>
              <a:t>students</a:t>
            </a:r>
          </a:p>
          <a:p>
            <a:pPr marL="0" indent="0">
              <a:buNone/>
            </a:pPr>
            <a:endParaRPr lang="en-US" sz="2400" dirty="0" smtClean="0"/>
          </a:p>
          <a:p>
            <a:r>
              <a:rPr lang="en-US" sz="2400" dirty="0" smtClean="0"/>
              <a:t>Life Skills can be incorporated throughout the day but is not a stand alone course.</a:t>
            </a:r>
            <a:endParaRPr lang="en-US" sz="2400" dirty="0"/>
          </a:p>
        </p:txBody>
      </p:sp>
    </p:spTree>
    <p:extLst>
      <p:ext uri="{BB962C8B-B14F-4D97-AF65-F5344CB8AC3E}">
        <p14:creationId xmlns:p14="http://schemas.microsoft.com/office/powerpoint/2010/main" val="12105968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pPr algn="ctr"/>
            <a:r>
              <a:rPr lang="en-US" dirty="0" smtClean="0"/>
              <a:t>The Least Dangerous </a:t>
            </a:r>
            <a:r>
              <a:rPr lang="en-US" dirty="0" smtClean="0"/>
              <a:t>Assumption:  </a:t>
            </a:r>
            <a:br>
              <a:rPr lang="en-US" dirty="0" smtClean="0"/>
            </a:br>
            <a:r>
              <a:rPr lang="en-US" dirty="0" smtClean="0"/>
              <a:t>Each and Every Student Can Learn</a:t>
            </a:r>
            <a:endParaRPr lang="en-US" dirty="0"/>
          </a:p>
        </p:txBody>
      </p:sp>
      <p:sp>
        <p:nvSpPr>
          <p:cNvPr id="3" name="Content Placeholder 2"/>
          <p:cNvSpPr>
            <a:spLocks noGrp="1"/>
          </p:cNvSpPr>
          <p:nvPr>
            <p:ph idx="1"/>
          </p:nvPr>
        </p:nvSpPr>
        <p:spPr/>
        <p:txBody>
          <a:bodyPr/>
          <a:lstStyle/>
          <a:p>
            <a:endParaRPr lang="en-US" dirty="0"/>
          </a:p>
          <a:p>
            <a:r>
              <a:rPr lang="en-US" dirty="0" smtClean="0"/>
              <a:t>Students begin where they are, and move toward the grade level </a:t>
            </a:r>
            <a:r>
              <a:rPr lang="en-US" dirty="0" smtClean="0"/>
              <a:t>standard/alternate achievement standard</a:t>
            </a:r>
            <a:endParaRPr lang="en-US" dirty="0" smtClean="0"/>
          </a:p>
          <a:p>
            <a:endParaRPr lang="en-US" dirty="0"/>
          </a:p>
          <a:p>
            <a:r>
              <a:rPr lang="en-US" dirty="0" smtClean="0"/>
              <a:t>There is no floor/At no point is there a student who is unable to earn a Certificate of Completion</a:t>
            </a:r>
            <a:endParaRPr lang="en-US" dirty="0"/>
          </a:p>
        </p:txBody>
      </p:sp>
    </p:spTree>
    <p:extLst>
      <p:ext uri="{BB962C8B-B14F-4D97-AF65-F5344CB8AC3E}">
        <p14:creationId xmlns:p14="http://schemas.microsoft.com/office/powerpoint/2010/main" val="3869312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340075"/>
            <a:ext cx="11167110" cy="777874"/>
          </a:xfrm>
          <a:solidFill>
            <a:schemeClr val="accent4"/>
          </a:solidFill>
          <a:ln>
            <a:noFill/>
          </a:ln>
        </p:spPr>
        <p:txBody>
          <a:bodyPr>
            <a:normAutofit/>
          </a:bodyPr>
          <a:lstStyle/>
          <a:p>
            <a:pPr algn="ctr"/>
            <a:r>
              <a:rPr lang="en-US" sz="3600" b="1" dirty="0" smtClean="0">
                <a:latin typeface="+mn-lt"/>
              </a:rPr>
              <a:t>Operationalizing the Work: Course </a:t>
            </a:r>
            <a:r>
              <a:rPr lang="en-US" sz="3600" b="1" dirty="0" smtClean="0">
                <a:latin typeface="+mn-lt"/>
              </a:rPr>
              <a:t>Descriptions</a:t>
            </a:r>
            <a:endParaRPr lang="en-US" sz="3600" b="1" dirty="0">
              <a:latin typeface="+mn-lt"/>
            </a:endParaRPr>
          </a:p>
        </p:txBody>
      </p:sp>
      <p:sp>
        <p:nvSpPr>
          <p:cNvPr id="3" name="Content Placeholder 2"/>
          <p:cNvSpPr>
            <a:spLocks noGrp="1"/>
          </p:cNvSpPr>
          <p:nvPr>
            <p:ph idx="1"/>
          </p:nvPr>
        </p:nvSpPr>
        <p:spPr>
          <a:xfrm>
            <a:off x="514350" y="1371601"/>
            <a:ext cx="11167110" cy="4805363"/>
          </a:xfrm>
          <a:ln>
            <a:noFill/>
          </a:ln>
        </p:spPr>
        <p:txBody>
          <a:bodyPr>
            <a:normAutofit/>
          </a:bodyPr>
          <a:lstStyle/>
          <a:p>
            <a:endParaRPr lang="en-US" dirty="0" smtClean="0"/>
          </a:p>
          <a:p>
            <a:r>
              <a:rPr lang="en-US" dirty="0" smtClean="0"/>
              <a:t>Reviewed </a:t>
            </a:r>
            <a:r>
              <a:rPr lang="en-US" dirty="0"/>
              <a:t>existing Course Descriptions and </a:t>
            </a:r>
            <a:r>
              <a:rPr lang="en-US" dirty="0" smtClean="0"/>
              <a:t>developed </a:t>
            </a:r>
            <a:r>
              <a:rPr lang="en-US" dirty="0"/>
              <a:t>“Applied” </a:t>
            </a:r>
            <a:r>
              <a:rPr lang="en-US" dirty="0" smtClean="0"/>
              <a:t>Versions earning units instead of credits.</a:t>
            </a:r>
          </a:p>
          <a:p>
            <a:pPr marL="0" indent="0">
              <a:buNone/>
            </a:pPr>
            <a:endParaRPr lang="en-US" dirty="0"/>
          </a:p>
          <a:p>
            <a:r>
              <a:rPr lang="en-US" dirty="0" smtClean="0"/>
              <a:t>Aligned </a:t>
            </a:r>
            <a:r>
              <a:rPr lang="en-US" dirty="0"/>
              <a:t>to Academic Standards or Content </a:t>
            </a:r>
            <a:r>
              <a:rPr lang="en-US" dirty="0" smtClean="0"/>
              <a:t>Connectors and cross walked </a:t>
            </a:r>
            <a:r>
              <a:rPr lang="en-US" dirty="0"/>
              <a:t>with </a:t>
            </a:r>
            <a:r>
              <a:rPr lang="en-US" dirty="0" smtClean="0"/>
              <a:t>Workforce Development Workplace Essentials</a:t>
            </a:r>
          </a:p>
          <a:p>
            <a:pPr marL="0" indent="0">
              <a:buNone/>
            </a:pPr>
            <a:endParaRPr lang="en-US" dirty="0"/>
          </a:p>
          <a:p>
            <a:r>
              <a:rPr lang="en-US" dirty="0" smtClean="0"/>
              <a:t>Worked </a:t>
            </a:r>
            <a:r>
              <a:rPr lang="en-US" dirty="0" smtClean="0"/>
              <a:t>with Curriculum Staff </a:t>
            </a:r>
            <a:r>
              <a:rPr lang="en-US" dirty="0" smtClean="0"/>
              <a:t>to ensure alignment with credit based courses.</a:t>
            </a:r>
            <a:endParaRPr lang="en-US" dirty="0"/>
          </a:p>
          <a:p>
            <a:pPr marL="0" indent="0">
              <a:buNone/>
            </a:pPr>
            <a:r>
              <a:rPr lang="en-US" sz="2400" dirty="0"/>
              <a:t> </a:t>
            </a:r>
          </a:p>
          <a:p>
            <a:endParaRPr lang="en-US" sz="2200" dirty="0"/>
          </a:p>
        </p:txBody>
      </p:sp>
    </p:spTree>
    <p:extLst>
      <p:ext uri="{BB962C8B-B14F-4D97-AF65-F5344CB8AC3E}">
        <p14:creationId xmlns:p14="http://schemas.microsoft.com/office/powerpoint/2010/main" val="39688299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a:lstStyle/>
          <a:p>
            <a:pPr algn="ctr"/>
            <a:r>
              <a:rPr lang="en-US" dirty="0" smtClean="0"/>
              <a:t>The Least Dangerous Assumption</a:t>
            </a:r>
            <a:endParaRPr lang="en-US" dirty="0"/>
          </a:p>
        </p:txBody>
      </p:sp>
      <p:sp>
        <p:nvSpPr>
          <p:cNvPr id="3" name="Content Placeholder 2"/>
          <p:cNvSpPr>
            <a:spLocks noGrp="1"/>
          </p:cNvSpPr>
          <p:nvPr>
            <p:ph idx="1"/>
          </p:nvPr>
        </p:nvSpPr>
        <p:spPr/>
        <p:txBody>
          <a:bodyPr>
            <a:normAutofit fontScale="85000" lnSpcReduction="20000"/>
          </a:bodyPr>
          <a:lstStyle/>
          <a:p>
            <a:endParaRPr lang="en-US" dirty="0"/>
          </a:p>
          <a:p>
            <a:endParaRPr lang="en-US" dirty="0"/>
          </a:p>
          <a:p>
            <a:pPr marL="0" indent="0">
              <a:buNone/>
            </a:pPr>
            <a:r>
              <a:rPr lang="en-US" sz="3600" dirty="0" smtClean="0"/>
              <a:t>“</a:t>
            </a:r>
            <a:r>
              <a:rPr lang="en-US" sz="3600" dirty="0"/>
              <a:t>I</a:t>
            </a:r>
            <a:r>
              <a:rPr lang="en-US" sz="3600" dirty="0" smtClean="0"/>
              <a:t>n </a:t>
            </a:r>
            <a:r>
              <a:rPr lang="en-US" sz="3600" dirty="0"/>
              <a:t>the absence of conclusive data, educational decisions ought to be based on assumptions which, if incorrect, will have the least dangerous effect on the likelihood that students will be able to </a:t>
            </a:r>
            <a:r>
              <a:rPr lang="en-US" sz="3600" dirty="0" smtClean="0"/>
              <a:t>function independently </a:t>
            </a:r>
            <a:r>
              <a:rPr lang="en-US" sz="3600" dirty="0"/>
              <a:t>as </a:t>
            </a:r>
            <a:r>
              <a:rPr lang="en-US" sz="3600" dirty="0" smtClean="0"/>
              <a:t>adults…”</a:t>
            </a:r>
          </a:p>
          <a:p>
            <a:pPr marL="0" indent="0">
              <a:buNone/>
            </a:pPr>
            <a:endParaRPr lang="en-US" sz="3600" dirty="0"/>
          </a:p>
          <a:p>
            <a:endParaRPr lang="en-US" sz="3600" dirty="0"/>
          </a:p>
          <a:p>
            <a:pPr marL="0" indent="0">
              <a:buNone/>
            </a:pPr>
            <a:r>
              <a:rPr lang="en-US" sz="3600" dirty="0"/>
              <a:t>	Anne M. Donnellan, 1984 </a:t>
            </a:r>
          </a:p>
          <a:p>
            <a:pPr marL="0" indent="0">
              <a:buNone/>
            </a:pPr>
            <a:r>
              <a:rPr lang="en-US" dirty="0" smtClean="0"/>
              <a:t>”</a:t>
            </a:r>
          </a:p>
          <a:p>
            <a:pPr marL="0" indent="0">
              <a:buNone/>
            </a:pPr>
            <a:r>
              <a:rPr lang="en-US" dirty="0"/>
              <a:t>	</a:t>
            </a:r>
          </a:p>
        </p:txBody>
      </p:sp>
    </p:spTree>
    <p:extLst>
      <p:ext uri="{BB962C8B-B14F-4D97-AF65-F5344CB8AC3E}">
        <p14:creationId xmlns:p14="http://schemas.microsoft.com/office/powerpoint/2010/main" val="2779641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80463" y="170815"/>
            <a:ext cx="11020987" cy="800735"/>
          </a:xfrm>
          <a:solidFill>
            <a:schemeClr val="accent4">
              <a:lumMod val="60000"/>
              <a:lumOff val="40000"/>
            </a:schemeClr>
          </a:solidFill>
        </p:spPr>
        <p:txBody>
          <a:bodyPr>
            <a:normAutofit/>
          </a:bodyPr>
          <a:lstStyle/>
          <a:p>
            <a:pPr algn="ctr"/>
            <a:r>
              <a:rPr lang="en-US" dirty="0" smtClean="0"/>
              <a:t>Applied Courses and Units</a:t>
            </a:r>
            <a:endParaRPr lang="en-US" dirty="0"/>
          </a:p>
        </p:txBody>
      </p:sp>
      <p:pic>
        <p:nvPicPr>
          <p:cNvPr id="2" name="Picture 1" descr="High School Course Titles updated [Read-Only] (Last saved by user) - Word"/>
          <p:cNvPicPr>
            <a:picLocks noChangeAspect="1"/>
          </p:cNvPicPr>
          <p:nvPr/>
        </p:nvPicPr>
        <p:blipFill rotWithShape="1">
          <a:blip r:embed="rId3">
            <a:extLst>
              <a:ext uri="{28A0092B-C50C-407E-A947-70E740481C1C}">
                <a14:useLocalDpi xmlns:a14="http://schemas.microsoft.com/office/drawing/2010/main" val="0"/>
              </a:ext>
            </a:extLst>
          </a:blip>
          <a:srcRect l="13571" t="17350" r="11786" b="39219"/>
          <a:stretch/>
        </p:blipFill>
        <p:spPr>
          <a:xfrm>
            <a:off x="580463" y="1165860"/>
            <a:ext cx="11060278" cy="48463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16721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450" y="188492"/>
            <a:ext cx="11029950" cy="854074"/>
          </a:xfrm>
          <a:solidFill>
            <a:schemeClr val="accent4"/>
          </a:solidFill>
          <a:ln>
            <a:solidFill>
              <a:schemeClr val="accent2">
                <a:lumMod val="40000"/>
                <a:lumOff val="60000"/>
              </a:schemeClr>
            </a:solidFill>
          </a:ln>
        </p:spPr>
        <p:txBody>
          <a:bodyPr>
            <a:normAutofit/>
          </a:bodyPr>
          <a:lstStyle/>
          <a:p>
            <a:pPr algn="ctr"/>
            <a:r>
              <a:rPr lang="en-US" sz="3200" b="1" dirty="0" smtClean="0">
                <a:latin typeface="+mn-lt"/>
              </a:rPr>
              <a:t>Operationalizing the Work: Aligning Instruction</a:t>
            </a:r>
            <a:endParaRPr lang="en-US" sz="3200" b="1" dirty="0">
              <a:latin typeface="+mn-lt"/>
            </a:endParaRPr>
          </a:p>
        </p:txBody>
      </p:sp>
      <p:sp>
        <p:nvSpPr>
          <p:cNvPr id="3" name="Content Placeholder 2"/>
          <p:cNvSpPr>
            <a:spLocks noGrp="1"/>
          </p:cNvSpPr>
          <p:nvPr>
            <p:ph idx="1"/>
          </p:nvPr>
        </p:nvSpPr>
        <p:spPr>
          <a:xfrm>
            <a:off x="2152650" y="1524001"/>
            <a:ext cx="7829550" cy="4651375"/>
          </a:xfrm>
        </p:spPr>
        <p:txBody>
          <a:bodyPr>
            <a:normAutofit/>
          </a:bodyPr>
          <a:lstStyle/>
          <a:p>
            <a:pPr marL="0" indent="0">
              <a:buNone/>
            </a:pPr>
            <a:endParaRPr lang="en-US" sz="3000" dirty="0"/>
          </a:p>
          <a:p>
            <a:endParaRPr lang="en-US" sz="3000" dirty="0"/>
          </a:p>
          <a:p>
            <a:endParaRPr lang="en-US" sz="3000" dirty="0"/>
          </a:p>
          <a:p>
            <a:endParaRPr lang="en-US" sz="3000" dirty="0"/>
          </a:p>
          <a:p>
            <a:endParaRPr lang="en-US" sz="3000" dirty="0"/>
          </a:p>
          <a:p>
            <a:pPr marL="0" indent="0">
              <a:buNone/>
            </a:pPr>
            <a:endParaRPr lang="en-US" sz="3000" dirty="0"/>
          </a:p>
          <a:p>
            <a:endParaRPr lang="en-US" dirty="0"/>
          </a:p>
        </p:txBody>
      </p:sp>
      <p:sp>
        <p:nvSpPr>
          <p:cNvPr id="4" name="Rectangle 3"/>
          <p:cNvSpPr/>
          <p:nvPr/>
        </p:nvSpPr>
        <p:spPr>
          <a:xfrm>
            <a:off x="643890" y="1346149"/>
            <a:ext cx="11029949" cy="4927503"/>
          </a:xfrm>
          <a:prstGeom prst="rect">
            <a:avLst/>
          </a:prstGeom>
        </p:spPr>
        <p:txBody>
          <a:bodyPr wrap="square">
            <a:spAutoFit/>
          </a:bodyPr>
          <a:lstStyle/>
          <a:p>
            <a:pPr marL="285750" indent="-285750">
              <a:buFont typeface="Arial" panose="020B0604020202020204" pitchFamily="34" charset="0"/>
              <a:buChar char="•"/>
            </a:pPr>
            <a:r>
              <a:rPr lang="en-US" sz="2800" dirty="0"/>
              <a:t>Aligned to </a:t>
            </a:r>
            <a:r>
              <a:rPr lang="en-US" sz="2800" dirty="0" smtClean="0"/>
              <a:t>Course Descriptions, Academic </a:t>
            </a:r>
            <a:r>
              <a:rPr lang="en-US" sz="2800" dirty="0"/>
              <a:t>Standards, including Alternate Achievement Standards (Content Connectors) </a:t>
            </a:r>
          </a:p>
          <a:p>
            <a:r>
              <a:rPr lang="en-US" sz="2800" dirty="0"/>
              <a:t> </a:t>
            </a:r>
          </a:p>
          <a:p>
            <a:pPr marL="285750" indent="-285750">
              <a:buFont typeface="Arial" panose="020B0604020202020204" pitchFamily="34" charset="0"/>
              <a:buChar char="•"/>
            </a:pPr>
            <a:r>
              <a:rPr lang="en-US" sz="2800" dirty="0"/>
              <a:t>Includes </a:t>
            </a:r>
            <a:r>
              <a:rPr lang="en-US" sz="2800" dirty="0" smtClean="0"/>
              <a:t>content</a:t>
            </a:r>
            <a:r>
              <a:rPr lang="en-US" sz="2800" dirty="0"/>
              <a:t>, </a:t>
            </a:r>
            <a:r>
              <a:rPr lang="en-US" sz="2800" dirty="0" smtClean="0"/>
              <a:t>practice </a:t>
            </a:r>
            <a:r>
              <a:rPr lang="en-US" sz="2800" dirty="0"/>
              <a:t>and </a:t>
            </a:r>
            <a:r>
              <a:rPr lang="en-US" sz="2800" dirty="0" smtClean="0"/>
              <a:t>application</a:t>
            </a:r>
            <a:endParaRPr lang="en-US" sz="2800" dirty="0"/>
          </a:p>
          <a:p>
            <a:r>
              <a:rPr lang="en-US" sz="2800" dirty="0"/>
              <a:t> </a:t>
            </a:r>
          </a:p>
          <a:p>
            <a:pPr marL="285750" indent="-285750">
              <a:buFont typeface="Arial" panose="020B0604020202020204" pitchFamily="34" charset="0"/>
              <a:buChar char="•"/>
            </a:pPr>
            <a:r>
              <a:rPr lang="en-US" sz="2800" dirty="0"/>
              <a:t>Includes </a:t>
            </a:r>
            <a:r>
              <a:rPr lang="en-US" sz="2800" dirty="0" smtClean="0"/>
              <a:t>exposure </a:t>
            </a:r>
            <a:r>
              <a:rPr lang="en-US" sz="2800" dirty="0"/>
              <a:t>to </a:t>
            </a:r>
            <a:r>
              <a:rPr lang="en-US" sz="2800" dirty="0" smtClean="0"/>
              <a:t>grade </a:t>
            </a:r>
            <a:r>
              <a:rPr lang="en-US" sz="2800" dirty="0"/>
              <a:t>level content standards</a:t>
            </a:r>
          </a:p>
          <a:p>
            <a:r>
              <a:rPr lang="en-US" sz="2800" dirty="0"/>
              <a:t> </a:t>
            </a:r>
          </a:p>
          <a:p>
            <a:pPr marL="285750" indent="-285750">
              <a:buFont typeface="Arial" panose="020B0604020202020204" pitchFamily="34" charset="0"/>
              <a:buChar char="•"/>
            </a:pPr>
            <a:r>
              <a:rPr lang="en-US" sz="2800" dirty="0"/>
              <a:t>Includes workplace essentials, </a:t>
            </a:r>
            <a:r>
              <a:rPr lang="en-US" sz="2800" dirty="0" smtClean="0"/>
              <a:t>employment </a:t>
            </a:r>
            <a:r>
              <a:rPr lang="en-US" sz="2800" dirty="0"/>
              <a:t>soft skills and </a:t>
            </a:r>
            <a:r>
              <a:rPr lang="en-US" sz="2800" dirty="0" smtClean="0"/>
              <a:t>work </a:t>
            </a:r>
            <a:r>
              <a:rPr lang="en-US" sz="2800" dirty="0"/>
              <a:t>experiences.</a:t>
            </a:r>
          </a:p>
          <a:p>
            <a:r>
              <a:rPr lang="en-US" sz="2800" dirty="0"/>
              <a:t> </a:t>
            </a:r>
          </a:p>
          <a:p>
            <a:r>
              <a:rPr lang="en-US" b="1" dirty="0"/>
              <a:t> </a:t>
            </a:r>
            <a:endParaRPr lang="en-US" dirty="0"/>
          </a:p>
          <a:p>
            <a:pPr marL="457200" marR="0">
              <a:lnSpc>
                <a:spcPct val="90000"/>
              </a:lnSpc>
              <a:spcBef>
                <a:spcPts val="0"/>
              </a:spcBef>
              <a:spcAft>
                <a:spcPts val="0"/>
              </a:spcAft>
            </a:pPr>
            <a:r>
              <a:rPr lang="en-US" b="1" dirty="0">
                <a:latin typeface="Helvetica" panose="020B0604020202020204" pitchFamily="34" charset="0"/>
                <a:ea typeface="Times New Roman" panose="02020603050405020304" pitchFamily="18" charset="0"/>
              </a:rPr>
              <a:t> </a:t>
            </a:r>
            <a:endParaRPr lang="en-US" sz="2800" dirty="0">
              <a:effectLst/>
              <a:latin typeface="Times New Roman" panose="02020603050405020304" pitchFamily="18" charset="0"/>
              <a:ea typeface="Arial Unicode MS" panose="020B0604020202020204" pitchFamily="34" charset="-128"/>
            </a:endParaRPr>
          </a:p>
        </p:txBody>
      </p:sp>
    </p:spTree>
    <p:extLst>
      <p:ext uri="{BB962C8B-B14F-4D97-AF65-F5344CB8AC3E}">
        <p14:creationId xmlns:p14="http://schemas.microsoft.com/office/powerpoint/2010/main" val="35797978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365125"/>
            <a:ext cx="4499610" cy="937895"/>
          </a:xfrm>
          <a:solidFill>
            <a:schemeClr val="accent4">
              <a:lumMod val="60000"/>
              <a:lumOff val="40000"/>
            </a:schemeClr>
          </a:solidFill>
        </p:spPr>
        <p:txBody>
          <a:bodyPr>
            <a:normAutofit/>
          </a:bodyPr>
          <a:lstStyle/>
          <a:p>
            <a:pPr algn="ctr"/>
            <a:r>
              <a:rPr lang="en-US" dirty="0"/>
              <a:t>Plan Examples</a:t>
            </a:r>
          </a:p>
        </p:txBody>
      </p:sp>
      <p:pic>
        <p:nvPicPr>
          <p:cNvPr id="6" name="Picture 5" descr="Maria 6 year plan [Read-Only] - Word"/>
          <p:cNvPicPr>
            <a:picLocks noChangeAspect="1"/>
          </p:cNvPicPr>
          <p:nvPr/>
        </p:nvPicPr>
        <p:blipFill rotWithShape="1">
          <a:blip r:embed="rId3">
            <a:extLst>
              <a:ext uri="{28A0092B-C50C-407E-A947-70E740481C1C}">
                <a14:useLocalDpi xmlns:a14="http://schemas.microsoft.com/office/drawing/2010/main" val="0"/>
              </a:ext>
            </a:extLst>
          </a:blip>
          <a:srcRect l="24330" t="13387" r="23902" b="3024"/>
          <a:stretch/>
        </p:blipFill>
        <p:spPr>
          <a:xfrm>
            <a:off x="838200" y="1478600"/>
            <a:ext cx="5425440" cy="4716107"/>
          </a:xfrm>
          <a:prstGeom prst="rect">
            <a:avLst/>
          </a:prstGeom>
          <a:ln>
            <a:noFill/>
          </a:ln>
          <a:effectLst>
            <a:outerShdw blurRad="292100" dist="139700" dir="2700000" algn="tl" rotWithShape="0">
              <a:srgbClr val="333333">
                <a:alpha val="65000"/>
              </a:srgbClr>
            </a:outerShdw>
          </a:effectLst>
        </p:spPr>
      </p:pic>
      <p:pic>
        <p:nvPicPr>
          <p:cNvPr id="4" name="Picture 3" descr="Jalen 4 year plan [Read-Only] - Word"/>
          <p:cNvPicPr>
            <a:picLocks noChangeAspect="1"/>
          </p:cNvPicPr>
          <p:nvPr/>
        </p:nvPicPr>
        <p:blipFill rotWithShape="1">
          <a:blip r:embed="rId4">
            <a:extLst>
              <a:ext uri="{28A0092B-C50C-407E-A947-70E740481C1C}">
                <a14:useLocalDpi xmlns:a14="http://schemas.microsoft.com/office/drawing/2010/main" val="0"/>
              </a:ext>
            </a:extLst>
          </a:blip>
          <a:srcRect l="24878" t="19164" r="23720" b="1664"/>
          <a:stretch/>
        </p:blipFill>
        <p:spPr>
          <a:xfrm>
            <a:off x="5626927" y="365125"/>
            <a:ext cx="6301129" cy="52247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800764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normAutofit/>
          </a:bodyPr>
          <a:lstStyle/>
          <a:p>
            <a:pPr algn="ctr"/>
            <a:r>
              <a:rPr lang="en-US" sz="4000" dirty="0" smtClean="0"/>
              <a:t>Operationalizing the Work:</a:t>
            </a:r>
            <a:br>
              <a:rPr lang="en-US" sz="4000" dirty="0" smtClean="0"/>
            </a:br>
            <a:r>
              <a:rPr lang="en-US" sz="4000" dirty="0" smtClean="0"/>
              <a:t>State </a:t>
            </a:r>
            <a:r>
              <a:rPr lang="en-US" sz="4000" dirty="0" smtClean="0"/>
              <a:t>Reporting/ </a:t>
            </a:r>
            <a:r>
              <a:rPr lang="en-US" sz="4000" dirty="0" smtClean="0"/>
              <a:t>Transcripts/SIS </a:t>
            </a:r>
            <a:endParaRPr lang="en-US" sz="4000"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Worked with State Reporting Specialists to revise all DOE reporting features to include the collection of COC data</a:t>
            </a:r>
          </a:p>
          <a:p>
            <a:pPr marL="0" indent="0">
              <a:buNone/>
            </a:pPr>
            <a:r>
              <a:rPr lang="en-US" dirty="0"/>
              <a:t>	</a:t>
            </a:r>
            <a:r>
              <a:rPr lang="en-US" dirty="0" smtClean="0"/>
              <a:t/>
            </a:r>
            <a:br>
              <a:rPr lang="en-US" dirty="0" smtClean="0"/>
            </a:br>
            <a:r>
              <a:rPr lang="en-US" dirty="0" smtClean="0"/>
              <a:t>Transcript committee revised transcript requirements</a:t>
            </a:r>
          </a:p>
          <a:p>
            <a:pPr marL="0" indent="0">
              <a:buNone/>
            </a:pPr>
            <a:endParaRPr lang="en-US" dirty="0"/>
          </a:p>
          <a:p>
            <a:pPr marL="0" indent="0">
              <a:buNone/>
            </a:pPr>
            <a:r>
              <a:rPr lang="en-US" dirty="0" smtClean="0"/>
              <a:t>School Information System (SIS) vendors were notified and implemented changes</a:t>
            </a:r>
            <a:endParaRPr lang="en-US" dirty="0"/>
          </a:p>
        </p:txBody>
      </p:sp>
    </p:spTree>
    <p:extLst>
      <p:ext uri="{BB962C8B-B14F-4D97-AF65-F5344CB8AC3E}">
        <p14:creationId xmlns:p14="http://schemas.microsoft.com/office/powerpoint/2010/main" val="19477839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pPr algn="ctr"/>
            <a:r>
              <a:rPr lang="en-US" dirty="0" smtClean="0"/>
              <a:t>Operationalizing the work: Implementation </a:t>
            </a:r>
            <a:r>
              <a:rPr lang="en-US" dirty="0" smtClean="0"/>
              <a:t>Plans</a:t>
            </a:r>
            <a:endParaRPr lang="en-US" dirty="0"/>
          </a:p>
        </p:txBody>
      </p:sp>
      <p:sp>
        <p:nvSpPr>
          <p:cNvPr id="3" name="Content Placeholder 2"/>
          <p:cNvSpPr>
            <a:spLocks noGrp="1"/>
          </p:cNvSpPr>
          <p:nvPr>
            <p:ph idx="1"/>
          </p:nvPr>
        </p:nvSpPr>
        <p:spPr/>
        <p:txBody>
          <a:bodyPr/>
          <a:lstStyle/>
          <a:p>
            <a:endParaRPr lang="en-US" dirty="0" smtClean="0"/>
          </a:p>
          <a:p>
            <a:r>
              <a:rPr lang="en-US" dirty="0" smtClean="0"/>
              <a:t>Beginning with the 2018-19 Cohort; Course of Study implementation begins</a:t>
            </a:r>
          </a:p>
          <a:p>
            <a:pPr marL="0" indent="0">
              <a:buNone/>
            </a:pPr>
            <a:endParaRPr lang="en-US" dirty="0" smtClean="0"/>
          </a:p>
          <a:p>
            <a:r>
              <a:rPr lang="en-US" dirty="0" smtClean="0"/>
              <a:t>Reporting required beginning in 2019-20 </a:t>
            </a:r>
            <a:endParaRPr lang="en-US" dirty="0" smtClean="0"/>
          </a:p>
          <a:p>
            <a:endParaRPr lang="en-US" dirty="0"/>
          </a:p>
          <a:p>
            <a:r>
              <a:rPr lang="en-US" dirty="0" smtClean="0"/>
              <a:t>Project Success providing regional trainings to teachers</a:t>
            </a:r>
            <a:endParaRPr lang="en-US" dirty="0"/>
          </a:p>
        </p:txBody>
      </p:sp>
    </p:spTree>
    <p:extLst>
      <p:ext uri="{BB962C8B-B14F-4D97-AF65-F5344CB8AC3E}">
        <p14:creationId xmlns:p14="http://schemas.microsoft.com/office/powerpoint/2010/main" val="16662356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365125"/>
            <a:ext cx="11064240" cy="823595"/>
          </a:xfrm>
          <a:solidFill>
            <a:schemeClr val="accent1">
              <a:lumMod val="40000"/>
              <a:lumOff val="60000"/>
            </a:schemeClr>
          </a:solidFill>
        </p:spPr>
        <p:txBody>
          <a:bodyPr>
            <a:normAutofit/>
          </a:bodyPr>
          <a:lstStyle/>
          <a:p>
            <a:pPr algn="ctr"/>
            <a:r>
              <a:rPr lang="en-US" sz="3600" b="1" dirty="0" smtClean="0"/>
              <a:t>ESSA  ALIGNMENT</a:t>
            </a:r>
            <a:endParaRPr lang="en-US" sz="3600" b="1" dirty="0"/>
          </a:p>
        </p:txBody>
      </p:sp>
      <p:sp>
        <p:nvSpPr>
          <p:cNvPr id="3" name="Content Placeholder 2"/>
          <p:cNvSpPr>
            <a:spLocks noGrp="1"/>
          </p:cNvSpPr>
          <p:nvPr>
            <p:ph idx="1"/>
          </p:nvPr>
        </p:nvSpPr>
        <p:spPr>
          <a:xfrm>
            <a:off x="594360" y="1942781"/>
            <a:ext cx="10515600" cy="4666939"/>
          </a:xfrm>
        </p:spPr>
        <p:txBody>
          <a:bodyPr>
            <a:normAutofit/>
          </a:bodyPr>
          <a:lstStyle/>
          <a:p>
            <a:pPr marL="0" indent="0">
              <a:buNone/>
            </a:pPr>
            <a:endParaRPr lang="en-US" sz="2400" b="1" dirty="0" smtClean="0"/>
          </a:p>
          <a:p>
            <a:pPr marL="0" indent="0">
              <a:buNone/>
            </a:pPr>
            <a:r>
              <a:rPr lang="en-US" b="1" dirty="0" smtClean="0"/>
              <a:t>Assessment </a:t>
            </a:r>
            <a:r>
              <a:rPr lang="en-US" b="1" dirty="0"/>
              <a:t>and Standards </a:t>
            </a:r>
            <a:endParaRPr lang="en-US" dirty="0"/>
          </a:p>
          <a:p>
            <a:pPr marL="0" indent="0">
              <a:buNone/>
            </a:pPr>
            <a:r>
              <a:rPr lang="en-US" b="1" dirty="0" smtClean="0"/>
              <a:t>Supporting All Students</a:t>
            </a:r>
          </a:p>
          <a:p>
            <a:pPr marL="0" indent="0">
              <a:buNone/>
            </a:pPr>
            <a:r>
              <a:rPr lang="en-US" b="1" dirty="0" smtClean="0"/>
              <a:t>Supporting </a:t>
            </a:r>
            <a:r>
              <a:rPr lang="en-US" b="1" dirty="0"/>
              <a:t>Excellent </a:t>
            </a:r>
            <a:r>
              <a:rPr lang="en-US" b="1" dirty="0" smtClean="0"/>
              <a:t>Educators</a:t>
            </a:r>
            <a:endParaRPr lang="en-US" dirty="0"/>
          </a:p>
          <a:p>
            <a:pPr marL="0" indent="0">
              <a:buNone/>
            </a:pPr>
            <a:r>
              <a:rPr lang="en-US" b="1" dirty="0"/>
              <a:t>Accountability </a:t>
            </a:r>
            <a:r>
              <a:rPr lang="en-US" dirty="0" smtClean="0"/>
              <a:t>  </a:t>
            </a:r>
            <a:endParaRPr lang="en-US" dirty="0"/>
          </a:p>
          <a:p>
            <a:pPr marL="0" indent="0">
              <a:buNone/>
            </a:pPr>
            <a:r>
              <a:rPr lang="en-US" b="1" dirty="0" smtClean="0"/>
              <a:t>School </a:t>
            </a:r>
            <a:r>
              <a:rPr lang="en-US" b="1" dirty="0"/>
              <a:t>Improvement </a:t>
            </a:r>
            <a:endParaRPr lang="en-US" dirty="0"/>
          </a:p>
          <a:p>
            <a:pPr marL="0" indent="0">
              <a:buNone/>
            </a:pPr>
            <a:r>
              <a:rPr lang="en-US" b="1" dirty="0" smtClean="0"/>
              <a:t> </a:t>
            </a:r>
            <a:endParaRPr lang="en-US" dirty="0"/>
          </a:p>
        </p:txBody>
      </p:sp>
      <p:pic>
        <p:nvPicPr>
          <p:cNvPr id="5" name="Content Placeholder 3"/>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7571904" y="2243086"/>
            <a:ext cx="2938451" cy="3155315"/>
          </a:xfrm>
          <a:prstGeom prst="rect">
            <a:avLst/>
          </a:prstGeom>
          <a:noFill/>
        </p:spPr>
      </p:pic>
    </p:spTree>
    <p:extLst>
      <p:ext uri="{BB962C8B-B14F-4D97-AF65-F5344CB8AC3E}">
        <p14:creationId xmlns:p14="http://schemas.microsoft.com/office/powerpoint/2010/main" val="35906793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193675"/>
            <a:ext cx="11178540" cy="720725"/>
          </a:xfrm>
          <a:solidFill>
            <a:schemeClr val="accent2"/>
          </a:solidFill>
        </p:spPr>
        <p:txBody>
          <a:bodyPr>
            <a:normAutofit/>
          </a:bodyPr>
          <a:lstStyle/>
          <a:p>
            <a:pPr algn="ctr"/>
            <a:r>
              <a:rPr lang="en-US" sz="3600" b="1" dirty="0" smtClean="0"/>
              <a:t>Next Steps</a:t>
            </a:r>
            <a:endParaRPr lang="en-US" sz="3600" b="1" dirty="0"/>
          </a:p>
        </p:txBody>
      </p:sp>
      <p:sp>
        <p:nvSpPr>
          <p:cNvPr id="3" name="Content Placeholder 2"/>
          <p:cNvSpPr>
            <a:spLocks noGrp="1"/>
          </p:cNvSpPr>
          <p:nvPr>
            <p:ph idx="1"/>
          </p:nvPr>
        </p:nvSpPr>
        <p:spPr>
          <a:xfrm>
            <a:off x="514350" y="1182414"/>
            <a:ext cx="11178540" cy="4994549"/>
          </a:xfrm>
        </p:spPr>
        <p:txBody>
          <a:bodyPr>
            <a:normAutofit/>
          </a:bodyPr>
          <a:lstStyle/>
          <a:p>
            <a:r>
              <a:rPr lang="en-US" dirty="0" smtClean="0"/>
              <a:t>Continue with extensive </a:t>
            </a:r>
            <a:r>
              <a:rPr lang="en-US" dirty="0" smtClean="0"/>
              <a:t>PD/TA</a:t>
            </a:r>
            <a:endParaRPr lang="en-US" dirty="0" smtClean="0"/>
          </a:p>
          <a:p>
            <a:pPr marL="0" indent="0">
              <a:buNone/>
            </a:pPr>
            <a:endParaRPr lang="en-US" dirty="0" smtClean="0"/>
          </a:p>
          <a:p>
            <a:r>
              <a:rPr lang="en-US" dirty="0"/>
              <a:t>Revision of the Summary of </a:t>
            </a:r>
            <a:r>
              <a:rPr lang="en-US" dirty="0" smtClean="0"/>
              <a:t>Performance</a:t>
            </a:r>
          </a:p>
          <a:p>
            <a:endParaRPr lang="en-US" dirty="0"/>
          </a:p>
          <a:p>
            <a:r>
              <a:rPr lang="en-US" dirty="0" smtClean="0"/>
              <a:t>Define Portfolio requirement</a:t>
            </a:r>
          </a:p>
          <a:p>
            <a:pPr marL="0" indent="0">
              <a:buNone/>
            </a:pPr>
            <a:endParaRPr lang="en-US" dirty="0"/>
          </a:p>
          <a:p>
            <a:r>
              <a:rPr lang="en-US" dirty="0"/>
              <a:t>Plan ways to inform employment </a:t>
            </a:r>
            <a:r>
              <a:rPr lang="en-US" dirty="0" smtClean="0"/>
              <a:t>community</a:t>
            </a:r>
          </a:p>
          <a:p>
            <a:pPr marL="0" indent="0">
              <a:buNone/>
            </a:pPr>
            <a:r>
              <a:rPr lang="en-US" dirty="0" smtClean="0"/>
              <a:t> </a:t>
            </a:r>
            <a:endParaRPr lang="en-US" dirty="0"/>
          </a:p>
          <a:p>
            <a:r>
              <a:rPr lang="en-US" dirty="0"/>
              <a:t>Other activities to be determined by stakeholders</a:t>
            </a:r>
          </a:p>
          <a:p>
            <a:pPr marL="0" indent="0">
              <a:buNone/>
            </a:pPr>
            <a:endParaRPr lang="en-US" sz="2400" dirty="0" smtClean="0"/>
          </a:p>
          <a:p>
            <a:endParaRPr lang="en-US" dirty="0"/>
          </a:p>
        </p:txBody>
      </p:sp>
    </p:spTree>
    <p:extLst>
      <p:ext uri="{BB962C8B-B14F-4D97-AF65-F5344CB8AC3E}">
        <p14:creationId xmlns:p14="http://schemas.microsoft.com/office/powerpoint/2010/main" val="5960986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193675"/>
            <a:ext cx="11178540" cy="720725"/>
          </a:xfrm>
          <a:solidFill>
            <a:schemeClr val="accent2"/>
          </a:solidFill>
        </p:spPr>
        <p:txBody>
          <a:bodyPr>
            <a:normAutofit/>
          </a:bodyPr>
          <a:lstStyle/>
          <a:p>
            <a:pPr algn="ctr"/>
            <a:r>
              <a:rPr lang="en-US" sz="3600" b="1" dirty="0" smtClean="0"/>
              <a:t>HB 1426 – Education Matters</a:t>
            </a:r>
            <a:endParaRPr lang="en-US" sz="3600" b="1" dirty="0"/>
          </a:p>
        </p:txBody>
      </p:sp>
      <p:sp>
        <p:nvSpPr>
          <p:cNvPr id="3" name="Content Placeholder 2"/>
          <p:cNvSpPr>
            <a:spLocks noGrp="1"/>
          </p:cNvSpPr>
          <p:nvPr>
            <p:ph idx="1"/>
          </p:nvPr>
        </p:nvSpPr>
        <p:spPr>
          <a:xfrm>
            <a:off x="514350" y="1182414"/>
            <a:ext cx="11178540" cy="4994549"/>
          </a:xfrm>
        </p:spPr>
        <p:txBody>
          <a:bodyPr>
            <a:normAutofit/>
          </a:bodyPr>
          <a:lstStyle/>
          <a:p>
            <a:endParaRPr lang="en-US" dirty="0" smtClean="0"/>
          </a:p>
          <a:p>
            <a:endParaRPr lang="en-US" dirty="0" smtClean="0"/>
          </a:p>
          <a:p>
            <a:r>
              <a:rPr lang="en-US" dirty="0" smtClean="0"/>
              <a:t>Establishes one standard Indiana diploma </a:t>
            </a:r>
          </a:p>
          <a:p>
            <a:pPr marL="0" indent="0">
              <a:buNone/>
            </a:pPr>
            <a:endParaRPr lang="en-US" dirty="0" smtClean="0"/>
          </a:p>
          <a:p>
            <a:r>
              <a:rPr lang="en-US" dirty="0" smtClean="0"/>
              <a:t>Amended to include an Alternate Diploma for students with significant cognitive disabilities</a:t>
            </a:r>
          </a:p>
          <a:p>
            <a:pPr marL="0" indent="0">
              <a:buNone/>
            </a:pPr>
            <a:endParaRPr lang="en-US" dirty="0" smtClean="0"/>
          </a:p>
          <a:p>
            <a:r>
              <a:rPr lang="en-US" dirty="0" smtClean="0"/>
              <a:t>Caps the Alternate Diploma at 1% of the cohort</a:t>
            </a:r>
          </a:p>
          <a:p>
            <a:pPr marL="0" indent="0">
              <a:buNone/>
            </a:pPr>
            <a:endParaRPr lang="en-US" dirty="0"/>
          </a:p>
        </p:txBody>
      </p:sp>
    </p:spTree>
    <p:extLst>
      <p:ext uri="{BB962C8B-B14F-4D97-AF65-F5344CB8AC3E}">
        <p14:creationId xmlns:p14="http://schemas.microsoft.com/office/powerpoint/2010/main" val="24634217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a:lstStyle/>
          <a:p>
            <a:pPr algn="ctr"/>
            <a:r>
              <a:rPr lang="en-US" dirty="0" smtClean="0"/>
              <a:t>The Least Dangerous Assumption</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I </a:t>
            </a:r>
            <a:r>
              <a:rPr lang="en-US" dirty="0"/>
              <a:t>believe my students can.</a:t>
            </a:r>
            <a:br>
              <a:rPr lang="en-US" dirty="0"/>
            </a:br>
            <a:r>
              <a:rPr lang="en-US" dirty="0" smtClean="0"/>
              <a:t>	Can understand </a:t>
            </a:r>
            <a:r>
              <a:rPr lang="en-US" dirty="0"/>
              <a:t/>
            </a:r>
            <a:br>
              <a:rPr lang="en-US" dirty="0"/>
            </a:br>
            <a:r>
              <a:rPr lang="en-US" dirty="0" smtClean="0"/>
              <a:t>	Can learn</a:t>
            </a:r>
            <a:r>
              <a:rPr lang="en-US" dirty="0"/>
              <a:t/>
            </a:r>
            <a:br>
              <a:rPr lang="en-US" dirty="0"/>
            </a:br>
            <a:r>
              <a:rPr lang="en-US" dirty="0" smtClean="0"/>
              <a:t>	Can achieve</a:t>
            </a:r>
            <a:r>
              <a:rPr lang="en-US" dirty="0"/>
              <a:t/>
            </a:r>
            <a:br>
              <a:rPr lang="en-US" dirty="0"/>
            </a:br>
            <a:r>
              <a:rPr lang="en-US" dirty="0" smtClean="0"/>
              <a:t>	Can </a:t>
            </a:r>
            <a:r>
              <a:rPr lang="en-US" dirty="0"/>
              <a:t>beat the </a:t>
            </a:r>
            <a:r>
              <a:rPr lang="en-US" dirty="0" smtClean="0"/>
              <a:t>odds</a:t>
            </a:r>
            <a:r>
              <a:rPr lang="en-US" dirty="0"/>
              <a:t/>
            </a:r>
            <a:br>
              <a:rPr lang="en-US" dirty="0"/>
            </a:br>
            <a:r>
              <a:rPr lang="en-US" dirty="0" smtClean="0"/>
              <a:t>	Can </a:t>
            </a:r>
            <a:r>
              <a:rPr lang="en-US" dirty="0"/>
              <a:t>surpass </a:t>
            </a:r>
            <a:r>
              <a:rPr lang="en-US" dirty="0" smtClean="0"/>
              <a:t>plateaus</a:t>
            </a:r>
            <a:r>
              <a:rPr lang="en-US" dirty="0"/>
              <a:t/>
            </a:r>
            <a:br>
              <a:rPr lang="en-US" dirty="0"/>
            </a:br>
            <a:r>
              <a:rPr lang="en-US" dirty="0" smtClean="0"/>
              <a:t>	Can communicate</a:t>
            </a:r>
            <a:r>
              <a:rPr lang="en-US" dirty="0"/>
              <a:t/>
            </a:r>
            <a:br>
              <a:rPr lang="en-US" dirty="0"/>
            </a:br>
            <a:r>
              <a:rPr lang="en-US" dirty="0" smtClean="0"/>
              <a:t>	Can </a:t>
            </a:r>
            <a:r>
              <a:rPr lang="en-US" dirty="0"/>
              <a:t>reach for the </a:t>
            </a:r>
            <a:r>
              <a:rPr lang="en-US" dirty="0" smtClean="0"/>
              <a:t>stars…and </a:t>
            </a:r>
            <a:r>
              <a:rPr lang="en-US" dirty="0"/>
              <a:t>grab them.</a:t>
            </a:r>
            <a:br>
              <a:rPr lang="en-US" dirty="0"/>
            </a:br>
            <a:r>
              <a:rPr lang="en-US" dirty="0"/>
              <a:t/>
            </a:r>
            <a:br>
              <a:rPr lang="en-US" dirty="0"/>
            </a:br>
            <a:endParaRPr lang="en-US" dirty="0"/>
          </a:p>
        </p:txBody>
      </p:sp>
    </p:spTree>
    <p:extLst>
      <p:ext uri="{BB962C8B-B14F-4D97-AF65-F5344CB8AC3E}">
        <p14:creationId xmlns:p14="http://schemas.microsoft.com/office/powerpoint/2010/main" val="25906958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solidFill>
                  <a:srgbClr val="002060"/>
                </a:solidFill>
              </a:rPr>
              <a:t>Resources </a:t>
            </a:r>
            <a:endParaRPr lang="en-US" sz="4000" b="1" dirty="0">
              <a:solidFill>
                <a:srgbClr val="002060"/>
              </a:solidFill>
            </a:endParaRPr>
          </a:p>
        </p:txBody>
      </p:sp>
      <p:sp>
        <p:nvSpPr>
          <p:cNvPr id="3" name="Content Placeholder 2"/>
          <p:cNvSpPr>
            <a:spLocks noGrp="1"/>
          </p:cNvSpPr>
          <p:nvPr>
            <p:ph idx="1"/>
          </p:nvPr>
        </p:nvSpPr>
        <p:spPr>
          <a:xfrm>
            <a:off x="382772" y="1825625"/>
            <a:ext cx="10971028" cy="4351338"/>
          </a:xfrm>
        </p:spPr>
        <p:txBody>
          <a:bodyPr/>
          <a:lstStyle/>
          <a:p>
            <a:r>
              <a:rPr lang="en-US" dirty="0" smtClean="0">
                <a:solidFill>
                  <a:srgbClr val="002060"/>
                </a:solidFill>
              </a:rPr>
              <a:t>COC Webpage:</a:t>
            </a:r>
          </a:p>
          <a:p>
            <a:pPr marL="0" indent="0">
              <a:buNone/>
            </a:pPr>
            <a:r>
              <a:rPr lang="en-US" dirty="0"/>
              <a:t>   </a:t>
            </a:r>
            <a:r>
              <a:rPr lang="en-US" dirty="0">
                <a:hlinkClick r:id="rId3"/>
              </a:rPr>
              <a:t>https://</a:t>
            </a:r>
            <a:r>
              <a:rPr lang="en-US" dirty="0" smtClean="0">
                <a:hlinkClick r:id="rId3"/>
              </a:rPr>
              <a:t>www.doe.in.gov/student-services/student-assistance/coc</a:t>
            </a:r>
            <a:r>
              <a:rPr lang="en-US" dirty="0" smtClean="0"/>
              <a:t> </a:t>
            </a:r>
          </a:p>
          <a:p>
            <a:pPr marL="0" indent="0">
              <a:buNone/>
            </a:pPr>
            <a:r>
              <a:rPr lang="en-US" dirty="0" smtClean="0"/>
              <a:t> </a:t>
            </a:r>
          </a:p>
          <a:p>
            <a:pPr marL="0" indent="0">
              <a:buNone/>
            </a:pPr>
            <a:r>
              <a:rPr lang="en-US" dirty="0" smtClean="0"/>
              <a:t>Contact information:  	Pamela Wright, </a:t>
            </a:r>
            <a:r>
              <a:rPr lang="en-US" dirty="0" err="1" smtClean="0"/>
              <a:t>Ed.D</a:t>
            </a:r>
            <a:r>
              <a:rPr lang="en-US" dirty="0" smtClean="0"/>
              <a:t>.</a:t>
            </a:r>
          </a:p>
          <a:p>
            <a:pPr marL="0" indent="0">
              <a:buNone/>
            </a:pPr>
            <a:r>
              <a:rPr lang="en-US" dirty="0"/>
              <a:t>	</a:t>
            </a:r>
            <a:r>
              <a:rPr lang="en-US" dirty="0" smtClean="0"/>
              <a:t>			</a:t>
            </a:r>
            <a:r>
              <a:rPr lang="en-US" dirty="0" smtClean="0">
                <a:hlinkClick r:id="rId4"/>
              </a:rPr>
              <a:t>pwright@doe.in.gov</a:t>
            </a:r>
            <a:endParaRPr lang="en-US" dirty="0" smtClean="0"/>
          </a:p>
          <a:p>
            <a:pPr marL="0" indent="0">
              <a:buNone/>
            </a:pPr>
            <a:r>
              <a:rPr lang="en-US" dirty="0"/>
              <a:t>	</a:t>
            </a:r>
            <a:r>
              <a:rPr lang="en-US" dirty="0" smtClean="0"/>
              <a:t>			317-232-6622  </a:t>
            </a:r>
            <a:endParaRPr lang="en-US" u="sng" dirty="0"/>
          </a:p>
        </p:txBody>
      </p:sp>
    </p:spTree>
    <p:extLst>
      <p:ext uri="{BB962C8B-B14F-4D97-AF65-F5344CB8AC3E}">
        <p14:creationId xmlns:p14="http://schemas.microsoft.com/office/powerpoint/2010/main" val="2766788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a:lstStyle/>
          <a:p>
            <a:pPr algn="ctr"/>
            <a:r>
              <a:rPr lang="en-US" dirty="0" smtClean="0"/>
              <a:t>The Least Dangerous Assumption</a:t>
            </a:r>
            <a:endParaRPr lang="en-US" dirty="0"/>
          </a:p>
        </p:txBody>
      </p:sp>
      <p:sp>
        <p:nvSpPr>
          <p:cNvPr id="3" name="Content Placeholder 2"/>
          <p:cNvSpPr>
            <a:spLocks noGrp="1"/>
          </p:cNvSpPr>
          <p:nvPr>
            <p:ph idx="1"/>
          </p:nvPr>
        </p:nvSpPr>
        <p:spPr/>
        <p:txBody>
          <a:bodyPr/>
          <a:lstStyle/>
          <a:p>
            <a:pPr marL="0" indent="0">
              <a:buNone/>
            </a:pPr>
            <a:r>
              <a:rPr lang="en-US" dirty="0" smtClean="0"/>
              <a:t>“Thus…the </a:t>
            </a:r>
            <a:r>
              <a:rPr lang="en-US" dirty="0"/>
              <a:t>least-dangerous assumption when working with students </a:t>
            </a:r>
            <a:r>
              <a:rPr lang="en-US" dirty="0" smtClean="0"/>
              <a:t>with significant disabilities </a:t>
            </a:r>
            <a:r>
              <a:rPr lang="en-US" dirty="0"/>
              <a:t>is to assume that they are competent and able to </a:t>
            </a:r>
            <a:r>
              <a:rPr lang="en-US" dirty="0" smtClean="0"/>
              <a:t>learn…”</a:t>
            </a:r>
          </a:p>
          <a:p>
            <a:pPr marL="0" indent="0">
              <a:buNone/>
            </a:pPr>
            <a:endParaRPr lang="en-US" dirty="0"/>
          </a:p>
          <a:p>
            <a:pPr marL="0" indent="0">
              <a:buNone/>
            </a:pPr>
            <a:r>
              <a:rPr lang="en-US" dirty="0" smtClean="0"/>
              <a:t>“To </a:t>
            </a:r>
            <a:r>
              <a:rPr lang="en-US" dirty="0"/>
              <a:t>do otherwise would result in </a:t>
            </a:r>
            <a:r>
              <a:rPr lang="en-US" dirty="0" smtClean="0"/>
              <a:t>harm…such </a:t>
            </a:r>
            <a:r>
              <a:rPr lang="en-US" dirty="0"/>
              <a:t>as fewer educational opportunities, inferior literacy instruction, a segregated education, and fewer choices as an adult</a:t>
            </a:r>
            <a:r>
              <a:rPr lang="en-US" dirty="0" smtClean="0"/>
              <a:t>.”</a:t>
            </a:r>
          </a:p>
          <a:p>
            <a:pPr marL="0" indent="0">
              <a:buNone/>
            </a:pPr>
            <a:endParaRPr lang="en-US" dirty="0"/>
          </a:p>
          <a:p>
            <a:pPr marL="0" indent="0">
              <a:buNone/>
            </a:pPr>
            <a:r>
              <a:rPr lang="en-US" dirty="0"/>
              <a:t>	</a:t>
            </a:r>
            <a:r>
              <a:rPr lang="en-US" dirty="0" smtClean="0"/>
              <a:t>-Cheryl Jorgensen, Ph.D. 2005</a:t>
            </a:r>
            <a:endParaRPr lang="en-US" dirty="0"/>
          </a:p>
        </p:txBody>
      </p:sp>
    </p:spTree>
    <p:extLst>
      <p:ext uri="{BB962C8B-B14F-4D97-AF65-F5344CB8AC3E}">
        <p14:creationId xmlns:p14="http://schemas.microsoft.com/office/powerpoint/2010/main" val="2982218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4390" y="1295400"/>
            <a:ext cx="11044052" cy="5867400"/>
          </a:xfrm>
        </p:spPr>
        <p:txBody>
          <a:bodyPr>
            <a:noAutofit/>
          </a:bodyPr>
          <a:lstStyle/>
          <a:p>
            <a:pPr marL="0" indent="0">
              <a:buNone/>
            </a:pPr>
            <a:endParaRPr lang="en-US" sz="2400" dirty="0" smtClean="0"/>
          </a:p>
          <a:p>
            <a:r>
              <a:rPr lang="en-US" sz="2400" dirty="0" smtClean="0"/>
              <a:t>511 </a:t>
            </a:r>
            <a:r>
              <a:rPr lang="en-US" sz="2400" dirty="0"/>
              <a:t>IAC 7-43-4(h) requires that the IEP of a student entering grade 9 or becoming 14 years of age must contain documentation regarding whether the student will pursue a high school diploma, as defined in 511 IAC 6-7.1-1(e), or a certificate of completion. </a:t>
            </a:r>
          </a:p>
          <a:p>
            <a:pPr marL="0" indent="0">
              <a:buNone/>
            </a:pPr>
            <a:r>
              <a:rPr lang="en-US" sz="2400" dirty="0"/>
              <a:t> </a:t>
            </a:r>
          </a:p>
          <a:p>
            <a:r>
              <a:rPr lang="en-US" sz="2400" dirty="0"/>
              <a:t>The term “certificate of completion” is not further defined, but is interpreted to be a document awarded to a special education student who </a:t>
            </a:r>
            <a:r>
              <a:rPr lang="en-US" sz="2400" dirty="0" smtClean="0"/>
              <a:t>has been taken off of the diploma path but </a:t>
            </a:r>
            <a:r>
              <a:rPr lang="en-US" sz="2400" dirty="0"/>
              <a:t>completes the public school educational program prescribed in the student’s IEP.</a:t>
            </a:r>
          </a:p>
          <a:p>
            <a:pPr marL="0" indent="0">
              <a:buNone/>
            </a:pPr>
            <a:r>
              <a:rPr lang="en-US" sz="2400" dirty="0"/>
              <a:t> </a:t>
            </a:r>
          </a:p>
          <a:p>
            <a:pPr marL="0" indent="0">
              <a:buNone/>
            </a:pPr>
            <a:endParaRPr lang="en-US" sz="1600" dirty="0"/>
          </a:p>
        </p:txBody>
      </p:sp>
      <p:sp>
        <p:nvSpPr>
          <p:cNvPr id="5" name="Title 1"/>
          <p:cNvSpPr txBox="1">
            <a:spLocks/>
          </p:cNvSpPr>
          <p:nvPr/>
        </p:nvSpPr>
        <p:spPr>
          <a:xfrm>
            <a:off x="534390" y="228601"/>
            <a:ext cx="11044052" cy="777873"/>
          </a:xfrm>
          <a:prstGeom prst="rect">
            <a:avLst/>
          </a:prstGeom>
          <a:solidFill>
            <a:schemeClr val="accent4"/>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b="1" dirty="0" smtClean="0">
                <a:latin typeface="+mn-lt"/>
              </a:rPr>
              <a:t>BACKGROUND/CONTEXT</a:t>
            </a:r>
            <a:endParaRPr lang="en-US" b="1" dirty="0">
              <a:latin typeface="+mn-lt"/>
            </a:endParaRPr>
          </a:p>
        </p:txBody>
      </p:sp>
    </p:spTree>
    <p:extLst>
      <p:ext uri="{BB962C8B-B14F-4D97-AF65-F5344CB8AC3E}">
        <p14:creationId xmlns:p14="http://schemas.microsoft.com/office/powerpoint/2010/main" val="2964196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54E4DA9-0324-493B-830D-94FE55950C33}" type="slidenum">
              <a:rPr lang="en-US" smtClean="0"/>
              <a:pPr/>
              <a:t>5</a:t>
            </a:fld>
            <a:endParaRPr lang="en-US"/>
          </a:p>
        </p:txBody>
      </p:sp>
      <p:graphicFrame>
        <p:nvGraphicFramePr>
          <p:cNvPr id="5" name="Table 4"/>
          <p:cNvGraphicFramePr>
            <a:graphicFrameLocks noGrp="1"/>
          </p:cNvGraphicFramePr>
          <p:nvPr>
            <p:extLst/>
          </p:nvPr>
        </p:nvGraphicFramePr>
        <p:xfrm>
          <a:off x="1108952" y="381003"/>
          <a:ext cx="9708205" cy="5770820"/>
        </p:xfrm>
        <a:graphic>
          <a:graphicData uri="http://schemas.openxmlformats.org/drawingml/2006/table">
            <a:tbl>
              <a:tblPr>
                <a:tableStyleId>{69CF1AB2-1976-4502-BF36-3FF5EA218861}</a:tableStyleId>
              </a:tblPr>
              <a:tblGrid>
                <a:gridCol w="4357226"/>
                <a:gridCol w="1299524"/>
                <a:gridCol w="1452409"/>
                <a:gridCol w="1299523"/>
                <a:gridCol w="1299523"/>
              </a:tblGrid>
              <a:tr h="771902">
                <a:tc>
                  <a:txBody>
                    <a:bodyPr/>
                    <a:lstStyle/>
                    <a:p>
                      <a:pPr algn="ctr" fontAlgn="ctr"/>
                      <a:r>
                        <a:rPr lang="en-US" sz="2700" b="1" u="none" strike="noStrike" dirty="0" smtClean="0">
                          <a:solidFill>
                            <a:schemeClr val="bg1"/>
                          </a:solidFill>
                          <a:effectLst/>
                          <a:latin typeface="Calibri" panose="020F0502020204030204" pitchFamily="34" charset="0"/>
                        </a:rPr>
                        <a:t>Statewide Public and Private Enrollment</a:t>
                      </a:r>
                      <a:r>
                        <a:rPr lang="en-US" sz="2700" b="1" u="none" strike="noStrike" baseline="0" dirty="0" smtClean="0">
                          <a:solidFill>
                            <a:schemeClr val="bg1"/>
                          </a:solidFill>
                          <a:effectLst/>
                          <a:latin typeface="Calibri" panose="020F0502020204030204" pitchFamily="34" charset="0"/>
                        </a:rPr>
                        <a:t> K – 12+</a:t>
                      </a:r>
                      <a:endParaRPr lang="en-US" sz="2700" b="1" i="0" u="none" strike="noStrike" dirty="0">
                        <a:solidFill>
                          <a:schemeClr val="bg1"/>
                        </a:solidFill>
                        <a:effectLst/>
                        <a:latin typeface="Calibri" panose="020F0502020204030204" pitchFamily="34" charset="0"/>
                      </a:endParaRPr>
                    </a:p>
                  </a:txBody>
                  <a:tcPr marL="4763" marR="4763" marT="4763" marB="0" anchor="ctr">
                    <a:solidFill>
                      <a:schemeClr val="accent1"/>
                    </a:solidFill>
                  </a:tcPr>
                </a:tc>
                <a:tc>
                  <a:txBody>
                    <a:bodyPr/>
                    <a:lstStyle/>
                    <a:p>
                      <a:pPr algn="ctr" fontAlgn="ctr"/>
                      <a:r>
                        <a:rPr lang="en-US" sz="2700" b="1" u="none" strike="noStrike" dirty="0" smtClean="0">
                          <a:solidFill>
                            <a:schemeClr val="bg1"/>
                          </a:solidFill>
                          <a:effectLst/>
                          <a:latin typeface="Calibri" panose="020F0502020204030204" pitchFamily="34" charset="0"/>
                        </a:rPr>
                        <a:t>2014-15</a:t>
                      </a:r>
                      <a:endParaRPr lang="en-US" sz="2700" b="1" i="0" u="none" strike="noStrike" dirty="0">
                        <a:solidFill>
                          <a:schemeClr val="bg1"/>
                        </a:solidFill>
                        <a:effectLst/>
                        <a:latin typeface="Calibri" panose="020F0502020204030204" pitchFamily="34" charset="0"/>
                      </a:endParaRPr>
                    </a:p>
                  </a:txBody>
                  <a:tcPr marL="4763" marR="4763" marT="4763" marB="0" anchor="ctr">
                    <a:solidFill>
                      <a:schemeClr val="accent1"/>
                    </a:solidFill>
                  </a:tcPr>
                </a:tc>
                <a:tc>
                  <a:txBody>
                    <a:bodyPr/>
                    <a:lstStyle/>
                    <a:p>
                      <a:pPr algn="ctr" fontAlgn="ctr"/>
                      <a:r>
                        <a:rPr lang="en-US" sz="2700" b="1" u="none" strike="noStrike" dirty="0" smtClean="0">
                          <a:solidFill>
                            <a:schemeClr val="bg1"/>
                          </a:solidFill>
                          <a:effectLst/>
                          <a:latin typeface="Calibri" panose="020F0502020204030204" pitchFamily="34" charset="0"/>
                        </a:rPr>
                        <a:t>2015-16</a:t>
                      </a:r>
                      <a:endParaRPr lang="en-US" sz="2700" b="1" i="0" u="none" strike="noStrike" dirty="0">
                        <a:solidFill>
                          <a:schemeClr val="bg1"/>
                        </a:solidFill>
                        <a:effectLst/>
                        <a:latin typeface="Calibri" panose="020F0502020204030204" pitchFamily="34" charset="0"/>
                      </a:endParaRPr>
                    </a:p>
                  </a:txBody>
                  <a:tcPr marL="4763" marR="4763" marT="4763" marB="0" anchor="ctr">
                    <a:solidFill>
                      <a:schemeClr val="accent1"/>
                    </a:solidFill>
                  </a:tcPr>
                </a:tc>
                <a:tc>
                  <a:txBody>
                    <a:bodyPr/>
                    <a:lstStyle/>
                    <a:p>
                      <a:pPr algn="ctr" fontAlgn="ctr"/>
                      <a:r>
                        <a:rPr lang="en-US" sz="2700" b="1" u="none" strike="noStrike" dirty="0" smtClean="0">
                          <a:solidFill>
                            <a:schemeClr val="bg1"/>
                          </a:solidFill>
                          <a:effectLst/>
                          <a:latin typeface="Calibri" panose="020F0502020204030204" pitchFamily="34" charset="0"/>
                        </a:rPr>
                        <a:t>2016-17</a:t>
                      </a:r>
                      <a:endParaRPr lang="en-US" sz="2700" b="1" i="0" u="none" strike="noStrike" dirty="0">
                        <a:solidFill>
                          <a:schemeClr val="bg1"/>
                        </a:solidFill>
                        <a:effectLst/>
                        <a:latin typeface="Calibri" panose="020F0502020204030204" pitchFamily="34" charset="0"/>
                      </a:endParaRPr>
                    </a:p>
                  </a:txBody>
                  <a:tcPr marL="4763" marR="4763" marT="4763" marB="0" anchor="ctr">
                    <a:solidFill>
                      <a:schemeClr val="accent1"/>
                    </a:solidFill>
                  </a:tcPr>
                </a:tc>
                <a:tc>
                  <a:txBody>
                    <a:bodyPr/>
                    <a:lstStyle/>
                    <a:p>
                      <a:pPr algn="ctr" fontAlgn="ctr"/>
                      <a:r>
                        <a:rPr lang="en-US" sz="2700" b="1" i="0" u="none" strike="noStrike" dirty="0" smtClean="0">
                          <a:solidFill>
                            <a:schemeClr val="bg1"/>
                          </a:solidFill>
                          <a:effectLst/>
                          <a:latin typeface="Calibri" panose="020F0502020204030204" pitchFamily="34" charset="0"/>
                        </a:rPr>
                        <a:t>2017-18</a:t>
                      </a:r>
                      <a:endParaRPr lang="en-US" sz="2700" b="1" i="0" u="none" strike="noStrike" dirty="0">
                        <a:solidFill>
                          <a:schemeClr val="bg1"/>
                        </a:solidFill>
                        <a:effectLst/>
                        <a:latin typeface="Calibri" panose="020F0502020204030204" pitchFamily="34" charset="0"/>
                      </a:endParaRPr>
                    </a:p>
                  </a:txBody>
                  <a:tcPr marL="4763" marR="4763" marT="4763" marB="0" anchor="ctr">
                    <a:solidFill>
                      <a:schemeClr val="accent1"/>
                    </a:solidFill>
                  </a:tcPr>
                </a:tc>
              </a:tr>
              <a:tr h="1167421">
                <a:tc>
                  <a:txBody>
                    <a:bodyPr/>
                    <a:lstStyle/>
                    <a:p>
                      <a:pPr algn="ctr" fontAlgn="ctr"/>
                      <a:r>
                        <a:rPr lang="en-US" sz="2400" b="1" u="none" strike="noStrike" dirty="0">
                          <a:effectLst/>
                          <a:latin typeface="Calibri" panose="020F0502020204030204" pitchFamily="34" charset="0"/>
                        </a:rPr>
                        <a:t>Total  Student </a:t>
                      </a:r>
                      <a:r>
                        <a:rPr lang="en-US" sz="2400" b="1" u="none" strike="noStrike" dirty="0" smtClean="0">
                          <a:effectLst/>
                          <a:latin typeface="Calibri" panose="020F0502020204030204" pitchFamily="34" charset="0"/>
                        </a:rPr>
                        <a:t>Enrollment</a:t>
                      </a:r>
                      <a:endParaRPr lang="en-US" sz="2400" b="1" i="0" u="none" strike="noStrike" dirty="0">
                        <a:solidFill>
                          <a:srgbClr val="000000"/>
                        </a:solidFill>
                        <a:effectLst/>
                        <a:latin typeface="Calibri" panose="020F0502020204030204" pitchFamily="34" charset="0"/>
                      </a:endParaRPr>
                    </a:p>
                  </a:txBody>
                  <a:tcPr marL="4763" marR="4763" marT="4763" marB="0" anchor="ctr"/>
                </a:tc>
                <a:tc>
                  <a:txBody>
                    <a:bodyPr/>
                    <a:lstStyle/>
                    <a:p>
                      <a:pPr algn="ctr" fontAlgn="ctr"/>
                      <a:r>
                        <a:rPr lang="en-US" sz="2400" b="1" i="0" u="none" strike="noStrike" dirty="0" smtClean="0">
                          <a:solidFill>
                            <a:srgbClr val="000000"/>
                          </a:solidFill>
                          <a:effectLst/>
                          <a:latin typeface="Calibri" panose="020F0502020204030204" pitchFamily="34" charset="0"/>
                        </a:rPr>
                        <a:t>1,110,188</a:t>
                      </a:r>
                      <a:endParaRPr lang="en-US" sz="2400" b="1" i="0" u="none" strike="noStrike" dirty="0">
                        <a:solidFill>
                          <a:srgbClr val="000000"/>
                        </a:solidFill>
                        <a:effectLst/>
                        <a:latin typeface="Calibri" panose="020F0502020204030204" pitchFamily="34" charset="0"/>
                      </a:endParaRPr>
                    </a:p>
                  </a:txBody>
                  <a:tcPr marL="4763" marR="4763" marT="4763" marB="0" anchor="ctr"/>
                </a:tc>
                <a:tc>
                  <a:txBody>
                    <a:bodyPr/>
                    <a:lstStyle/>
                    <a:p>
                      <a:pPr algn="ctr" fontAlgn="ctr"/>
                      <a:r>
                        <a:rPr lang="en-US" sz="2400" b="1" i="0" u="none" strike="noStrike" dirty="0" smtClean="0">
                          <a:solidFill>
                            <a:srgbClr val="000000"/>
                          </a:solidFill>
                          <a:effectLst/>
                          <a:latin typeface="Calibri" panose="020F0502020204030204" pitchFamily="34" charset="0"/>
                        </a:rPr>
                        <a:t>1,108,778</a:t>
                      </a:r>
                      <a:endParaRPr lang="en-US" sz="2400" b="1" i="0" u="none" strike="noStrike" dirty="0">
                        <a:solidFill>
                          <a:srgbClr val="000000"/>
                        </a:solidFill>
                        <a:effectLst/>
                        <a:latin typeface="Calibri" panose="020F0502020204030204" pitchFamily="34" charset="0"/>
                      </a:endParaRPr>
                    </a:p>
                  </a:txBody>
                  <a:tcPr marL="4763" marR="4763" marT="4763" marB="0" anchor="ctr"/>
                </a:tc>
                <a:tc>
                  <a:txBody>
                    <a:bodyPr/>
                    <a:lstStyle/>
                    <a:p>
                      <a:pPr algn="ctr" fontAlgn="ctr"/>
                      <a:r>
                        <a:rPr lang="en-US" sz="2400" b="1" i="0" u="none" strike="noStrike" dirty="0" smtClean="0">
                          <a:solidFill>
                            <a:srgbClr val="000000"/>
                          </a:solidFill>
                          <a:effectLst/>
                          <a:latin typeface="Calibri" panose="020F0502020204030204" pitchFamily="34" charset="0"/>
                        </a:rPr>
                        <a:t>1,110,283</a:t>
                      </a:r>
                      <a:endParaRPr lang="en-US" sz="2400" b="1" i="0" u="none" strike="noStrike" dirty="0">
                        <a:solidFill>
                          <a:srgbClr val="000000"/>
                        </a:solidFill>
                        <a:effectLst/>
                        <a:latin typeface="Calibri" panose="020F0502020204030204" pitchFamily="34" charset="0"/>
                      </a:endParaRPr>
                    </a:p>
                  </a:txBody>
                  <a:tcPr marL="4763" marR="4763" marT="4763" marB="0" anchor="ctr"/>
                </a:tc>
                <a:tc>
                  <a:txBody>
                    <a:bodyPr/>
                    <a:lstStyle/>
                    <a:p>
                      <a:pPr algn="ctr" fontAlgn="ctr"/>
                      <a:r>
                        <a:rPr lang="en-US" sz="2400" b="1" i="0" u="none" strike="noStrike" dirty="0" smtClean="0">
                          <a:solidFill>
                            <a:srgbClr val="000000"/>
                          </a:solidFill>
                          <a:effectLst/>
                          <a:latin typeface="Calibri" panose="020F0502020204030204" pitchFamily="34" charset="0"/>
                        </a:rPr>
                        <a:t>1,114,271</a:t>
                      </a:r>
                      <a:endParaRPr lang="en-US" sz="2400" b="1" i="0" u="none" strike="noStrike" dirty="0">
                        <a:solidFill>
                          <a:srgbClr val="000000"/>
                        </a:solidFill>
                        <a:effectLst/>
                        <a:latin typeface="Calibri" panose="020F0502020204030204" pitchFamily="34" charset="0"/>
                      </a:endParaRPr>
                    </a:p>
                  </a:txBody>
                  <a:tcPr marL="4763" marR="4763" marT="4763" marB="0" anchor="ctr"/>
                </a:tc>
              </a:tr>
              <a:tr h="1887838">
                <a:tc>
                  <a:txBody>
                    <a:bodyPr/>
                    <a:lstStyle/>
                    <a:p>
                      <a:pPr algn="ctr" fontAlgn="ctr"/>
                      <a:r>
                        <a:rPr lang="en-US" sz="2400" b="1" u="none" strike="noStrike" dirty="0">
                          <a:effectLst/>
                          <a:latin typeface="Calibri" panose="020F0502020204030204" pitchFamily="34" charset="0"/>
                        </a:rPr>
                        <a:t>Number of </a:t>
                      </a:r>
                      <a:r>
                        <a:rPr lang="en-US" sz="2400" b="1" u="none" strike="noStrike" dirty="0" smtClean="0">
                          <a:effectLst/>
                          <a:latin typeface="Calibri" panose="020F0502020204030204" pitchFamily="34" charset="0"/>
                        </a:rPr>
                        <a:t>school-aged students </a:t>
                      </a:r>
                      <a:r>
                        <a:rPr lang="en-US" sz="2400" b="1" u="none" strike="noStrike" dirty="0">
                          <a:effectLst/>
                          <a:latin typeface="Calibri" panose="020F0502020204030204" pitchFamily="34" charset="0"/>
                        </a:rPr>
                        <a:t>receiving special education services</a:t>
                      </a:r>
                      <a:endParaRPr lang="en-US" sz="2400" b="1" i="0" u="none" strike="noStrike" dirty="0">
                        <a:solidFill>
                          <a:srgbClr val="000000"/>
                        </a:solidFill>
                        <a:effectLst/>
                        <a:latin typeface="Calibri" panose="020F0502020204030204" pitchFamily="34" charset="0"/>
                      </a:endParaRPr>
                    </a:p>
                  </a:txBody>
                  <a:tcPr marL="4763" marR="4763" marT="4763" marB="0" anchor="ctr"/>
                </a:tc>
                <a:tc>
                  <a:txBody>
                    <a:bodyPr/>
                    <a:lstStyle/>
                    <a:p>
                      <a:pPr algn="ctr" fontAlgn="ctr"/>
                      <a:r>
                        <a:rPr lang="en-US" sz="2400" b="1" u="none" strike="noStrike" dirty="0">
                          <a:effectLst/>
                          <a:latin typeface="Calibri" panose="020F0502020204030204" pitchFamily="34" charset="0"/>
                        </a:rPr>
                        <a:t>158,262</a:t>
                      </a:r>
                      <a:endParaRPr lang="en-US" sz="2400" b="1" i="0" u="none" strike="noStrike" dirty="0">
                        <a:solidFill>
                          <a:srgbClr val="000000"/>
                        </a:solidFill>
                        <a:effectLst/>
                        <a:latin typeface="Calibri" panose="020F0502020204030204" pitchFamily="34" charset="0"/>
                      </a:endParaRPr>
                    </a:p>
                  </a:txBody>
                  <a:tcPr marL="4763" marR="4763" marT="4763" marB="0" anchor="ctr"/>
                </a:tc>
                <a:tc>
                  <a:txBody>
                    <a:bodyPr/>
                    <a:lstStyle/>
                    <a:p>
                      <a:pPr algn="ctr" fontAlgn="ctr"/>
                      <a:r>
                        <a:rPr lang="en-US" sz="2400" b="1" u="none" strike="noStrike" dirty="0">
                          <a:effectLst/>
                          <a:latin typeface="Calibri" panose="020F0502020204030204" pitchFamily="34" charset="0"/>
                        </a:rPr>
                        <a:t>159,201</a:t>
                      </a:r>
                      <a:endParaRPr lang="en-US" sz="2400" b="1" i="0" u="none" strike="noStrike" dirty="0">
                        <a:solidFill>
                          <a:srgbClr val="000000"/>
                        </a:solidFill>
                        <a:effectLst/>
                        <a:latin typeface="Calibri" panose="020F0502020204030204" pitchFamily="34" charset="0"/>
                      </a:endParaRPr>
                    </a:p>
                  </a:txBody>
                  <a:tcPr marL="4763" marR="4763" marT="4763" marB="0" anchor="ctr"/>
                </a:tc>
                <a:tc>
                  <a:txBody>
                    <a:bodyPr/>
                    <a:lstStyle/>
                    <a:p>
                      <a:pPr algn="ctr" fontAlgn="ctr"/>
                      <a:r>
                        <a:rPr lang="en-US" sz="2400" b="1" i="0" u="none" strike="noStrike" dirty="0" smtClean="0">
                          <a:solidFill>
                            <a:srgbClr val="000000"/>
                          </a:solidFill>
                          <a:effectLst/>
                          <a:latin typeface="Calibri" panose="020F0502020204030204" pitchFamily="34" charset="0"/>
                        </a:rPr>
                        <a:t>161,136</a:t>
                      </a:r>
                      <a:endParaRPr lang="en-US" sz="2400" b="1" i="0" u="none" strike="noStrike" dirty="0">
                        <a:solidFill>
                          <a:srgbClr val="000000"/>
                        </a:solidFill>
                        <a:effectLst/>
                        <a:latin typeface="Calibri" panose="020F0502020204030204" pitchFamily="34" charset="0"/>
                      </a:endParaRPr>
                    </a:p>
                  </a:txBody>
                  <a:tcPr marL="4763" marR="4763" marT="4763" marB="0" anchor="ctr"/>
                </a:tc>
                <a:tc>
                  <a:txBody>
                    <a:bodyPr/>
                    <a:lstStyle/>
                    <a:p>
                      <a:pPr algn="ctr" fontAlgn="ctr"/>
                      <a:r>
                        <a:rPr lang="en-US" sz="2400" b="1" i="0" u="none" strike="noStrike" dirty="0" smtClean="0">
                          <a:solidFill>
                            <a:srgbClr val="000000"/>
                          </a:solidFill>
                          <a:effectLst/>
                          <a:latin typeface="Calibri" panose="020F0502020204030204" pitchFamily="34" charset="0"/>
                        </a:rPr>
                        <a:t>162,806</a:t>
                      </a:r>
                      <a:endParaRPr lang="en-US" sz="2400" b="1" i="0" u="none" strike="noStrike" dirty="0">
                        <a:solidFill>
                          <a:srgbClr val="000000"/>
                        </a:solidFill>
                        <a:effectLst/>
                        <a:latin typeface="Calibri" panose="020F0502020204030204" pitchFamily="34" charset="0"/>
                      </a:endParaRPr>
                    </a:p>
                  </a:txBody>
                  <a:tcPr marL="4763" marR="4763" marT="4763" marB="0" anchor="ctr"/>
                </a:tc>
              </a:tr>
              <a:tr h="1887838">
                <a:tc>
                  <a:txBody>
                    <a:bodyPr/>
                    <a:lstStyle/>
                    <a:p>
                      <a:pPr algn="ctr" fontAlgn="ctr"/>
                      <a:r>
                        <a:rPr lang="en-US" sz="2400" b="1" u="none" strike="noStrike" dirty="0">
                          <a:effectLst/>
                          <a:latin typeface="Calibri" panose="020F0502020204030204" pitchFamily="34" charset="0"/>
                        </a:rPr>
                        <a:t>Percent of students receiving </a:t>
                      </a:r>
                      <a:r>
                        <a:rPr lang="en-US" sz="2400" b="1" u="none" strike="noStrike" dirty="0" smtClean="0">
                          <a:effectLst/>
                          <a:latin typeface="Calibri" panose="020F0502020204030204" pitchFamily="34" charset="0"/>
                        </a:rPr>
                        <a:t>special education </a:t>
                      </a:r>
                      <a:r>
                        <a:rPr lang="en-US" sz="2400" b="1" u="none" strike="noStrike" dirty="0">
                          <a:effectLst/>
                          <a:latin typeface="Calibri" panose="020F0502020204030204" pitchFamily="34" charset="0"/>
                        </a:rPr>
                        <a:t>services</a:t>
                      </a:r>
                      <a:endParaRPr lang="en-US" sz="2400" b="1" i="0" u="none" strike="noStrike" dirty="0">
                        <a:solidFill>
                          <a:srgbClr val="000000"/>
                        </a:solidFill>
                        <a:effectLst/>
                        <a:latin typeface="Calibri" panose="020F0502020204030204" pitchFamily="34" charset="0"/>
                      </a:endParaRPr>
                    </a:p>
                  </a:txBody>
                  <a:tcPr marL="4763" marR="4763" marT="4763" marB="0" anchor="ctr"/>
                </a:tc>
                <a:tc>
                  <a:txBody>
                    <a:bodyPr/>
                    <a:lstStyle/>
                    <a:p>
                      <a:pPr algn="ctr" fontAlgn="ctr"/>
                      <a:r>
                        <a:rPr lang="en-US" sz="2400" b="1" i="0" u="none" strike="noStrike" dirty="0" smtClean="0">
                          <a:solidFill>
                            <a:srgbClr val="000000"/>
                          </a:solidFill>
                          <a:effectLst/>
                          <a:latin typeface="Calibri" panose="020F0502020204030204" pitchFamily="34" charset="0"/>
                        </a:rPr>
                        <a:t>14.26%</a:t>
                      </a:r>
                      <a:endParaRPr lang="en-US" sz="2400" b="1" i="0" u="none" strike="noStrike" dirty="0">
                        <a:solidFill>
                          <a:srgbClr val="000000"/>
                        </a:solidFill>
                        <a:effectLst/>
                        <a:latin typeface="Calibri" panose="020F0502020204030204" pitchFamily="34" charset="0"/>
                      </a:endParaRPr>
                    </a:p>
                  </a:txBody>
                  <a:tcPr marL="4763" marR="4763" marT="4763" marB="0" anchor="ctr"/>
                </a:tc>
                <a:tc>
                  <a:txBody>
                    <a:bodyPr/>
                    <a:lstStyle/>
                    <a:p>
                      <a:pPr algn="ctr" fontAlgn="ctr"/>
                      <a:r>
                        <a:rPr lang="en-US" sz="2400" b="1" i="0" u="none" strike="noStrike" dirty="0" smtClean="0">
                          <a:solidFill>
                            <a:srgbClr val="000000"/>
                          </a:solidFill>
                          <a:effectLst/>
                          <a:latin typeface="Calibri" panose="020F0502020204030204" pitchFamily="34" charset="0"/>
                        </a:rPr>
                        <a:t>14.36%</a:t>
                      </a:r>
                      <a:endParaRPr lang="en-US" sz="2400" b="1" i="0" u="none" strike="noStrike" dirty="0">
                        <a:solidFill>
                          <a:srgbClr val="000000"/>
                        </a:solidFill>
                        <a:effectLst/>
                        <a:latin typeface="Calibri" panose="020F0502020204030204" pitchFamily="34" charset="0"/>
                      </a:endParaRPr>
                    </a:p>
                  </a:txBody>
                  <a:tcPr marL="4763" marR="4763" marT="4763" marB="0" anchor="ctr"/>
                </a:tc>
                <a:tc>
                  <a:txBody>
                    <a:bodyPr/>
                    <a:lstStyle/>
                    <a:p>
                      <a:pPr algn="ctr" fontAlgn="ctr"/>
                      <a:r>
                        <a:rPr lang="en-US" sz="2400" b="1" i="0" u="none" strike="noStrike" dirty="0" smtClean="0">
                          <a:solidFill>
                            <a:srgbClr val="000000"/>
                          </a:solidFill>
                          <a:effectLst/>
                          <a:latin typeface="Calibri" panose="020F0502020204030204" pitchFamily="34" charset="0"/>
                        </a:rPr>
                        <a:t>14.51%</a:t>
                      </a:r>
                      <a:endParaRPr lang="en-US" sz="2400" b="1" i="0" u="none" strike="noStrike" dirty="0">
                        <a:solidFill>
                          <a:srgbClr val="000000"/>
                        </a:solidFill>
                        <a:effectLst/>
                        <a:latin typeface="Calibri" panose="020F0502020204030204" pitchFamily="34" charset="0"/>
                      </a:endParaRPr>
                    </a:p>
                  </a:txBody>
                  <a:tcPr marL="4763" marR="4763" marT="4763" marB="0" anchor="ctr"/>
                </a:tc>
                <a:tc>
                  <a:txBody>
                    <a:bodyPr/>
                    <a:lstStyle/>
                    <a:p>
                      <a:pPr algn="ctr" fontAlgn="ctr"/>
                      <a:r>
                        <a:rPr lang="en-US" sz="2400" b="1" i="0" u="none" strike="noStrike" dirty="0" smtClean="0">
                          <a:solidFill>
                            <a:srgbClr val="000000"/>
                          </a:solidFill>
                          <a:effectLst/>
                          <a:latin typeface="Calibri" panose="020F0502020204030204" pitchFamily="34" charset="0"/>
                        </a:rPr>
                        <a:t>14.61%</a:t>
                      </a:r>
                      <a:endParaRPr lang="en-US" sz="2400" b="1" i="0" u="none" strike="noStrike" dirty="0">
                        <a:solidFill>
                          <a:srgbClr val="000000"/>
                        </a:solidFill>
                        <a:effectLst/>
                        <a:latin typeface="Calibri" panose="020F0502020204030204" pitchFamily="34" charset="0"/>
                      </a:endParaRPr>
                    </a:p>
                  </a:txBody>
                  <a:tcPr marL="4763" marR="4763" marT="4763" marB="0" anchor="ctr"/>
                </a:tc>
              </a:tr>
            </a:tbl>
          </a:graphicData>
        </a:graphic>
      </p:graphicFrame>
    </p:spTree>
    <p:extLst>
      <p:ext uri="{BB962C8B-B14F-4D97-AF65-F5344CB8AC3E}">
        <p14:creationId xmlns:p14="http://schemas.microsoft.com/office/powerpoint/2010/main" val="37063136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26465"/>
          </a:xfrm>
          <a:solidFill>
            <a:schemeClr val="accent1"/>
          </a:solidFill>
        </p:spPr>
        <p:txBody>
          <a:bodyPr>
            <a:normAutofit/>
          </a:bodyPr>
          <a:lstStyle/>
          <a:p>
            <a:pPr algn="ctr"/>
            <a:r>
              <a:rPr lang="en-US" sz="3600" dirty="0" smtClean="0">
                <a:solidFill>
                  <a:schemeClr val="bg1"/>
                </a:solidFill>
              </a:rPr>
              <a:t>EXIT DATA</a:t>
            </a:r>
            <a:endParaRPr lang="en-US" sz="3600"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80575169"/>
              </p:ext>
            </p:extLst>
          </p:nvPr>
        </p:nvGraphicFramePr>
        <p:xfrm>
          <a:off x="838200" y="1479440"/>
          <a:ext cx="10515600" cy="4693920"/>
        </p:xfrm>
        <a:graphic>
          <a:graphicData uri="http://schemas.openxmlformats.org/drawingml/2006/table">
            <a:tbl>
              <a:tblPr firstRow="1" firstCol="1" bandRow="1">
                <a:tableStyleId>{5C22544A-7EE6-4342-B048-85BDC9FD1C3A}</a:tableStyleId>
              </a:tblPr>
              <a:tblGrid>
                <a:gridCol w="3504450"/>
                <a:gridCol w="3505575"/>
                <a:gridCol w="3505575"/>
              </a:tblGrid>
              <a:tr h="801399">
                <a:tc>
                  <a:txBody>
                    <a:bodyPr/>
                    <a:lstStyle/>
                    <a:p>
                      <a:pPr marL="0" marR="0">
                        <a:spcBef>
                          <a:spcPts val="0"/>
                        </a:spcBef>
                        <a:spcAft>
                          <a:spcPts val="0"/>
                        </a:spcAft>
                      </a:pPr>
                      <a:r>
                        <a:rPr lang="en-US" sz="2800" dirty="0">
                          <a:effectLst/>
                        </a:rPr>
                        <a:t> </a:t>
                      </a:r>
                    </a:p>
                    <a:p>
                      <a:pPr marL="0" marR="0">
                        <a:spcBef>
                          <a:spcPts val="0"/>
                        </a:spcBef>
                        <a:spcAft>
                          <a:spcPts val="0"/>
                        </a:spcAft>
                      </a:pPr>
                      <a:r>
                        <a:rPr lang="en-US" sz="2800" dirty="0">
                          <a:effectLst/>
                        </a:rPr>
                        <a:t> </a:t>
                      </a:r>
                      <a:endParaRPr lang="en-US" sz="2800" dirty="0">
                        <a:solidFill>
                          <a:srgbClr val="000000"/>
                        </a:solidFill>
                        <a:effectLst/>
                        <a:latin typeface="Helvetica" panose="020B0604020202020204" pitchFamily="34" charset="0"/>
                        <a:ea typeface="Arial Unicode MS" panose="020B0604020202020204" pitchFamily="34" charset="-128"/>
                        <a:cs typeface="Arial Unicode MS" panose="020B0604020202020204" pitchFamily="34" charset="-128"/>
                      </a:endParaRPr>
                    </a:p>
                  </a:txBody>
                  <a:tcPr marL="68580" marR="68580" marT="0" marB="0" anchor="ctr"/>
                </a:tc>
                <a:tc>
                  <a:txBody>
                    <a:bodyPr/>
                    <a:lstStyle/>
                    <a:p>
                      <a:pPr marL="0" marR="0" algn="ctr">
                        <a:spcBef>
                          <a:spcPts val="0"/>
                        </a:spcBef>
                        <a:spcAft>
                          <a:spcPts val="0"/>
                        </a:spcAft>
                      </a:pPr>
                      <a:r>
                        <a:rPr lang="en-US" sz="2800" dirty="0" smtClean="0">
                          <a:effectLst/>
                        </a:rPr>
                        <a:t>2016</a:t>
                      </a:r>
                      <a:endParaRPr lang="en-US" sz="2800" dirty="0">
                        <a:solidFill>
                          <a:srgbClr val="000000"/>
                        </a:solidFill>
                        <a:effectLst/>
                        <a:latin typeface="Helvetica" panose="020B0604020202020204" pitchFamily="34" charset="0"/>
                        <a:ea typeface="Arial Unicode MS" panose="020B0604020202020204" pitchFamily="34" charset="-128"/>
                        <a:cs typeface="Arial Unicode MS" panose="020B0604020202020204" pitchFamily="34" charset="-128"/>
                      </a:endParaRPr>
                    </a:p>
                  </a:txBody>
                  <a:tcPr marL="68580" marR="68580" marT="0" marB="0" anchor="ctr"/>
                </a:tc>
                <a:tc>
                  <a:txBody>
                    <a:bodyPr/>
                    <a:lstStyle/>
                    <a:p>
                      <a:pPr marL="0" marR="0" algn="ctr">
                        <a:spcBef>
                          <a:spcPts val="0"/>
                        </a:spcBef>
                        <a:spcAft>
                          <a:spcPts val="0"/>
                        </a:spcAft>
                      </a:pPr>
                      <a:r>
                        <a:rPr lang="en-US" sz="2800" dirty="0" smtClean="0">
                          <a:effectLst/>
                        </a:rPr>
                        <a:t>2017</a:t>
                      </a:r>
                      <a:endParaRPr lang="en-US" sz="2800" dirty="0">
                        <a:solidFill>
                          <a:srgbClr val="000000"/>
                        </a:solidFill>
                        <a:effectLst/>
                        <a:latin typeface="Helvetica" panose="020B0604020202020204" pitchFamily="34" charset="0"/>
                        <a:ea typeface="Arial Unicode MS" panose="020B0604020202020204" pitchFamily="34" charset="-128"/>
                        <a:cs typeface="Arial Unicode MS" panose="020B0604020202020204" pitchFamily="34" charset="-128"/>
                      </a:endParaRPr>
                    </a:p>
                  </a:txBody>
                  <a:tcPr marL="68580" marR="68580" marT="0" marB="0" anchor="ctr"/>
                </a:tc>
              </a:tr>
              <a:tr h="742046">
                <a:tc>
                  <a:txBody>
                    <a:bodyPr/>
                    <a:lstStyle/>
                    <a:p>
                      <a:pPr marL="0" marR="0" algn="ctr">
                        <a:spcBef>
                          <a:spcPts val="0"/>
                        </a:spcBef>
                        <a:spcAft>
                          <a:spcPts val="0"/>
                        </a:spcAft>
                      </a:pPr>
                      <a:r>
                        <a:rPr lang="en-US" sz="2800" dirty="0">
                          <a:effectLst/>
                        </a:rPr>
                        <a:t>Total </a:t>
                      </a:r>
                      <a:r>
                        <a:rPr lang="en-US" sz="2800" dirty="0" smtClean="0">
                          <a:effectLst/>
                        </a:rPr>
                        <a:t>SWD who exited</a:t>
                      </a:r>
                      <a:endParaRPr lang="en-US" sz="2800" dirty="0">
                        <a:solidFill>
                          <a:srgbClr val="000000"/>
                        </a:solidFill>
                        <a:effectLst/>
                        <a:latin typeface="Helvetica" panose="020B0604020202020204" pitchFamily="34" charset="0"/>
                        <a:ea typeface="Arial Unicode MS" panose="020B0604020202020204" pitchFamily="34" charset="-128"/>
                        <a:cs typeface="Arial Unicode MS" panose="020B0604020202020204" pitchFamily="34" charset="-128"/>
                      </a:endParaRPr>
                    </a:p>
                  </a:txBody>
                  <a:tcPr marL="68580" marR="68580" marT="0" marB="0" anchor="ctr"/>
                </a:tc>
                <a:tc>
                  <a:txBody>
                    <a:bodyPr/>
                    <a:lstStyle/>
                    <a:p>
                      <a:pPr marL="0" marR="0" algn="ctr">
                        <a:spcBef>
                          <a:spcPts val="0"/>
                        </a:spcBef>
                        <a:spcAft>
                          <a:spcPts val="0"/>
                        </a:spcAft>
                      </a:pPr>
                      <a:r>
                        <a:rPr lang="en-US" sz="2800" dirty="0">
                          <a:effectLst/>
                        </a:rPr>
                        <a:t> </a:t>
                      </a:r>
                      <a:r>
                        <a:rPr lang="en-US" sz="2800" dirty="0" smtClean="0">
                          <a:effectLst/>
                        </a:rPr>
                        <a:t>8102</a:t>
                      </a:r>
                      <a:endParaRPr lang="en-US" sz="2800" dirty="0">
                        <a:solidFill>
                          <a:srgbClr val="000000"/>
                        </a:solidFill>
                        <a:effectLst/>
                        <a:latin typeface="Helvetica" panose="020B0604020202020204" pitchFamily="34" charset="0"/>
                        <a:ea typeface="Arial Unicode MS" panose="020B0604020202020204" pitchFamily="34" charset="-128"/>
                        <a:cs typeface="Arial Unicode MS" panose="020B0604020202020204" pitchFamily="34" charset="-128"/>
                      </a:endParaRPr>
                    </a:p>
                  </a:txBody>
                  <a:tcPr marL="68580" marR="68580" marT="0" marB="0" anchor="ctr"/>
                </a:tc>
                <a:tc>
                  <a:txBody>
                    <a:bodyPr/>
                    <a:lstStyle/>
                    <a:p>
                      <a:pPr marL="0" marR="0" algn="ctr">
                        <a:spcBef>
                          <a:spcPts val="0"/>
                        </a:spcBef>
                        <a:spcAft>
                          <a:spcPts val="0"/>
                        </a:spcAft>
                      </a:pPr>
                      <a:r>
                        <a:rPr lang="en-US" sz="2800" dirty="0">
                          <a:effectLst/>
                        </a:rPr>
                        <a:t> </a:t>
                      </a:r>
                      <a:r>
                        <a:rPr lang="en-US" sz="2800" dirty="0" smtClean="0">
                          <a:effectLst/>
                        </a:rPr>
                        <a:t>8207</a:t>
                      </a:r>
                      <a:endParaRPr lang="en-US" sz="2800" dirty="0">
                        <a:solidFill>
                          <a:srgbClr val="000000"/>
                        </a:solidFill>
                        <a:effectLst/>
                        <a:latin typeface="Helvetica" panose="020B0604020202020204" pitchFamily="34" charset="0"/>
                        <a:ea typeface="Arial Unicode MS" panose="020B0604020202020204" pitchFamily="34" charset="-128"/>
                        <a:cs typeface="Arial Unicode MS" panose="020B0604020202020204" pitchFamily="34" charset="-128"/>
                      </a:endParaRPr>
                    </a:p>
                  </a:txBody>
                  <a:tcPr marL="68580" marR="68580" marT="0" marB="0" anchor="ctr"/>
                </a:tc>
              </a:tr>
              <a:tr h="1092818">
                <a:tc>
                  <a:txBody>
                    <a:bodyPr/>
                    <a:lstStyle/>
                    <a:p>
                      <a:pPr marL="0" marR="0" algn="ctr">
                        <a:spcBef>
                          <a:spcPts val="0"/>
                        </a:spcBef>
                        <a:spcAft>
                          <a:spcPts val="0"/>
                        </a:spcAft>
                      </a:pPr>
                      <a:r>
                        <a:rPr lang="en-US" sz="2800" dirty="0">
                          <a:effectLst/>
                        </a:rPr>
                        <a:t>Total </a:t>
                      </a:r>
                      <a:r>
                        <a:rPr lang="en-US" sz="2800" dirty="0" smtClean="0">
                          <a:effectLst/>
                        </a:rPr>
                        <a:t>SWD who </a:t>
                      </a:r>
                      <a:r>
                        <a:rPr lang="en-US" sz="2800" dirty="0">
                          <a:effectLst/>
                        </a:rPr>
                        <a:t>exited with Certificate of Completion</a:t>
                      </a:r>
                      <a:endParaRPr lang="en-US" sz="2800" dirty="0">
                        <a:solidFill>
                          <a:srgbClr val="000000"/>
                        </a:solidFill>
                        <a:effectLst/>
                        <a:latin typeface="Helvetica" panose="020B0604020202020204" pitchFamily="34" charset="0"/>
                        <a:ea typeface="Arial Unicode MS" panose="020B0604020202020204" pitchFamily="34" charset="-128"/>
                        <a:cs typeface="Arial Unicode MS" panose="020B0604020202020204" pitchFamily="34" charset="-128"/>
                      </a:endParaRPr>
                    </a:p>
                  </a:txBody>
                  <a:tcPr marL="68580" marR="68580" marT="0" marB="0" anchor="ctr"/>
                </a:tc>
                <a:tc>
                  <a:txBody>
                    <a:bodyPr/>
                    <a:lstStyle/>
                    <a:p>
                      <a:pPr marL="0" marR="0" algn="ctr">
                        <a:spcBef>
                          <a:spcPts val="0"/>
                        </a:spcBef>
                        <a:spcAft>
                          <a:spcPts val="0"/>
                        </a:spcAft>
                      </a:pPr>
                      <a:r>
                        <a:rPr lang="en-US" sz="2800" dirty="0">
                          <a:effectLst/>
                        </a:rPr>
                        <a:t> </a:t>
                      </a:r>
                      <a:r>
                        <a:rPr lang="en-US" sz="2800" dirty="0" smtClean="0">
                          <a:effectLst/>
                        </a:rPr>
                        <a:t>1326</a:t>
                      </a:r>
                      <a:endParaRPr lang="en-US" sz="2800" dirty="0">
                        <a:solidFill>
                          <a:srgbClr val="000000"/>
                        </a:solidFill>
                        <a:effectLst/>
                        <a:latin typeface="Helvetica" panose="020B0604020202020204" pitchFamily="34" charset="0"/>
                        <a:ea typeface="Arial Unicode MS" panose="020B0604020202020204" pitchFamily="34" charset="-128"/>
                        <a:cs typeface="Arial Unicode MS" panose="020B0604020202020204" pitchFamily="34" charset="-128"/>
                      </a:endParaRPr>
                    </a:p>
                  </a:txBody>
                  <a:tcPr marL="68580" marR="68580" marT="0" marB="0" anchor="ctr"/>
                </a:tc>
                <a:tc>
                  <a:txBody>
                    <a:bodyPr/>
                    <a:lstStyle/>
                    <a:p>
                      <a:pPr marL="0" marR="0" algn="ctr">
                        <a:spcBef>
                          <a:spcPts val="0"/>
                        </a:spcBef>
                        <a:spcAft>
                          <a:spcPts val="0"/>
                        </a:spcAft>
                      </a:pPr>
                      <a:r>
                        <a:rPr lang="en-US" sz="2800" dirty="0">
                          <a:effectLst/>
                        </a:rPr>
                        <a:t> </a:t>
                      </a:r>
                      <a:r>
                        <a:rPr lang="en-US" sz="2800" dirty="0" smtClean="0">
                          <a:effectLst/>
                        </a:rPr>
                        <a:t>1394</a:t>
                      </a:r>
                      <a:endParaRPr lang="en-US" sz="2800" dirty="0">
                        <a:solidFill>
                          <a:srgbClr val="000000"/>
                        </a:solidFill>
                        <a:effectLst/>
                        <a:latin typeface="Helvetica" panose="020B0604020202020204" pitchFamily="34" charset="0"/>
                        <a:ea typeface="Arial Unicode MS" panose="020B0604020202020204" pitchFamily="34" charset="-128"/>
                        <a:cs typeface="Arial Unicode MS" panose="020B0604020202020204" pitchFamily="34" charset="-128"/>
                      </a:endParaRPr>
                    </a:p>
                  </a:txBody>
                  <a:tcPr marL="68580" marR="68580" marT="0" marB="0" anchor="ctr"/>
                </a:tc>
              </a:tr>
              <a:tr h="742046">
                <a:tc>
                  <a:txBody>
                    <a:bodyPr/>
                    <a:lstStyle/>
                    <a:p>
                      <a:pPr marL="0" marR="0" algn="ctr">
                        <a:spcBef>
                          <a:spcPts val="0"/>
                        </a:spcBef>
                        <a:spcAft>
                          <a:spcPts val="0"/>
                        </a:spcAft>
                      </a:pPr>
                      <a:r>
                        <a:rPr lang="en-US" sz="2800" dirty="0">
                          <a:effectLst/>
                        </a:rPr>
                        <a:t>Percentage of SWD who exited with COC</a:t>
                      </a:r>
                      <a:endParaRPr lang="en-US" sz="2800" dirty="0">
                        <a:solidFill>
                          <a:srgbClr val="000000"/>
                        </a:solidFill>
                        <a:effectLst/>
                        <a:latin typeface="Helvetica" panose="020B0604020202020204" pitchFamily="34" charset="0"/>
                        <a:ea typeface="Arial Unicode MS" panose="020B0604020202020204" pitchFamily="34" charset="-128"/>
                        <a:cs typeface="Arial Unicode MS" panose="020B0604020202020204" pitchFamily="34" charset="-128"/>
                      </a:endParaRPr>
                    </a:p>
                  </a:txBody>
                  <a:tcPr marL="68580" marR="68580" marT="0" marB="0" anchor="ctr"/>
                </a:tc>
                <a:tc>
                  <a:txBody>
                    <a:bodyPr/>
                    <a:lstStyle/>
                    <a:p>
                      <a:pPr marL="0" marR="0" algn="ctr">
                        <a:spcBef>
                          <a:spcPts val="0"/>
                        </a:spcBef>
                        <a:spcAft>
                          <a:spcPts val="0"/>
                        </a:spcAft>
                      </a:pPr>
                      <a:r>
                        <a:rPr lang="en-US" sz="2800" dirty="0">
                          <a:effectLst/>
                        </a:rPr>
                        <a:t> </a:t>
                      </a:r>
                      <a:r>
                        <a:rPr lang="en-US" sz="2800" dirty="0" smtClean="0">
                          <a:effectLst/>
                        </a:rPr>
                        <a:t>16%</a:t>
                      </a:r>
                      <a:endParaRPr lang="en-US" sz="2800" dirty="0">
                        <a:solidFill>
                          <a:srgbClr val="000000"/>
                        </a:solidFill>
                        <a:effectLst/>
                        <a:latin typeface="Helvetica" panose="020B0604020202020204" pitchFamily="34" charset="0"/>
                        <a:ea typeface="Arial Unicode MS" panose="020B0604020202020204" pitchFamily="34" charset="-128"/>
                        <a:cs typeface="Arial Unicode MS" panose="020B0604020202020204" pitchFamily="34" charset="-128"/>
                      </a:endParaRPr>
                    </a:p>
                  </a:txBody>
                  <a:tcPr marL="68580" marR="68580" marT="0" marB="0" anchor="ctr"/>
                </a:tc>
                <a:tc>
                  <a:txBody>
                    <a:bodyPr/>
                    <a:lstStyle/>
                    <a:p>
                      <a:pPr marL="0" marR="0" algn="ctr">
                        <a:spcBef>
                          <a:spcPts val="0"/>
                        </a:spcBef>
                        <a:spcAft>
                          <a:spcPts val="0"/>
                        </a:spcAft>
                      </a:pPr>
                      <a:r>
                        <a:rPr lang="en-US" sz="2800" dirty="0">
                          <a:effectLst/>
                        </a:rPr>
                        <a:t> </a:t>
                      </a:r>
                      <a:r>
                        <a:rPr lang="en-US" sz="2800" dirty="0" smtClean="0">
                          <a:effectLst/>
                        </a:rPr>
                        <a:t>17%</a:t>
                      </a:r>
                      <a:endParaRPr lang="en-US" sz="2800" dirty="0">
                        <a:solidFill>
                          <a:srgbClr val="000000"/>
                        </a:solidFill>
                        <a:effectLst/>
                        <a:latin typeface="Helvetica" panose="020B0604020202020204" pitchFamily="34" charset="0"/>
                        <a:ea typeface="Arial Unicode MS" panose="020B0604020202020204" pitchFamily="34" charset="-128"/>
                        <a:cs typeface="Arial Unicode MS" panose="020B0604020202020204" pitchFamily="34" charset="-128"/>
                      </a:endParaRPr>
                    </a:p>
                  </a:txBody>
                  <a:tcPr marL="68580" marR="68580" marT="0" marB="0" anchor="ctr"/>
                </a:tc>
              </a:tr>
            </a:tbl>
          </a:graphicData>
        </a:graphic>
      </p:graphicFrame>
    </p:spTree>
    <p:extLst>
      <p:ext uri="{BB962C8B-B14F-4D97-AF65-F5344CB8AC3E}">
        <p14:creationId xmlns:p14="http://schemas.microsoft.com/office/powerpoint/2010/main" val="16487251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nvPr>
        </p:nvGraphicFramePr>
        <p:xfrm>
          <a:off x="619432" y="185153"/>
          <a:ext cx="10972800" cy="65910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805217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1510" y="925830"/>
            <a:ext cx="10961370" cy="6236970"/>
          </a:xfrm>
        </p:spPr>
        <p:txBody>
          <a:bodyPr>
            <a:noAutofit/>
          </a:bodyPr>
          <a:lstStyle/>
          <a:p>
            <a:r>
              <a:rPr lang="en-US" sz="2000" dirty="0"/>
              <a:t>2014 - Indiana’s Alternate Assessment shifted </a:t>
            </a:r>
            <a:r>
              <a:rPr lang="en-US" sz="2000" dirty="0" smtClean="0"/>
              <a:t>focus </a:t>
            </a:r>
          </a:p>
          <a:p>
            <a:pPr marL="0" indent="0">
              <a:buNone/>
            </a:pPr>
            <a:endParaRPr lang="en-US" sz="2000" dirty="0" smtClean="0"/>
          </a:p>
          <a:p>
            <a:r>
              <a:rPr lang="en-US" sz="2000" dirty="0" smtClean="0"/>
              <a:t>2015 </a:t>
            </a:r>
            <a:r>
              <a:rPr lang="en-US" sz="2000" dirty="0"/>
              <a:t>- Vocational Rehabilitation and Workforce Development Partners expressed </a:t>
            </a:r>
            <a:r>
              <a:rPr lang="en-US" sz="2000" dirty="0" smtClean="0"/>
              <a:t>concerns</a:t>
            </a:r>
          </a:p>
          <a:p>
            <a:pPr marL="0" indent="0">
              <a:buNone/>
            </a:pPr>
            <a:r>
              <a:rPr lang="en-US" sz="2000" dirty="0" smtClean="0"/>
              <a:t> </a:t>
            </a:r>
          </a:p>
          <a:p>
            <a:r>
              <a:rPr lang="en-US" sz="2000" dirty="0" smtClean="0"/>
              <a:t>2015 - Parents </a:t>
            </a:r>
            <a:r>
              <a:rPr lang="en-US" sz="2000" dirty="0"/>
              <a:t>expressed </a:t>
            </a:r>
            <a:r>
              <a:rPr lang="en-US" sz="2000" dirty="0" smtClean="0"/>
              <a:t>concerns about readiness for and access to the workforce</a:t>
            </a:r>
          </a:p>
          <a:p>
            <a:pPr marL="0" indent="0">
              <a:buNone/>
            </a:pPr>
            <a:endParaRPr lang="en-US" sz="2000" dirty="0" smtClean="0"/>
          </a:p>
          <a:p>
            <a:r>
              <a:rPr lang="en-US" sz="2000" dirty="0" smtClean="0"/>
              <a:t>2015 </a:t>
            </a:r>
            <a:r>
              <a:rPr lang="en-US" sz="2000" dirty="0"/>
              <a:t>- Schools report receiving minimal guidance on serving students on a </a:t>
            </a:r>
            <a:r>
              <a:rPr lang="en-US" sz="2000" dirty="0" smtClean="0"/>
              <a:t>COC path</a:t>
            </a:r>
          </a:p>
          <a:p>
            <a:pPr marL="0" indent="0">
              <a:buNone/>
            </a:pPr>
            <a:r>
              <a:rPr lang="en-US" sz="2000" dirty="0" smtClean="0"/>
              <a:t> </a:t>
            </a:r>
          </a:p>
          <a:p>
            <a:r>
              <a:rPr lang="en-US" sz="2000" dirty="0" smtClean="0"/>
              <a:t>2015 </a:t>
            </a:r>
            <a:r>
              <a:rPr lang="en-US" sz="2000" dirty="0"/>
              <a:t>– </a:t>
            </a:r>
            <a:r>
              <a:rPr lang="en-US" sz="2000" dirty="0" smtClean="0"/>
              <a:t>Guidance from USED/OSEP </a:t>
            </a:r>
            <a:r>
              <a:rPr lang="en-US" sz="2000" dirty="0"/>
              <a:t>clarified the definition of </a:t>
            </a:r>
            <a:r>
              <a:rPr lang="en-US" sz="2000" dirty="0" smtClean="0"/>
              <a:t>a FAPE</a:t>
            </a:r>
          </a:p>
          <a:p>
            <a:endParaRPr lang="en-US" sz="2000" dirty="0"/>
          </a:p>
          <a:p>
            <a:r>
              <a:rPr lang="en-US" sz="2000" dirty="0" smtClean="0"/>
              <a:t>2015 </a:t>
            </a:r>
            <a:r>
              <a:rPr lang="en-US" sz="2000" dirty="0"/>
              <a:t>- Every Student Succeeds Act (ESSA) requires </a:t>
            </a:r>
            <a:r>
              <a:rPr lang="en-US" sz="2000" dirty="0" smtClean="0"/>
              <a:t>equity </a:t>
            </a:r>
            <a:r>
              <a:rPr lang="en-US" sz="2000" dirty="0"/>
              <a:t>and </a:t>
            </a:r>
            <a:r>
              <a:rPr lang="en-US" sz="2000" dirty="0" smtClean="0"/>
              <a:t>access </a:t>
            </a:r>
            <a:r>
              <a:rPr lang="en-US" sz="2000" dirty="0"/>
              <a:t>for all students</a:t>
            </a:r>
            <a:r>
              <a:rPr lang="en-US" sz="2000" dirty="0" smtClean="0"/>
              <a:t>.</a:t>
            </a:r>
          </a:p>
          <a:p>
            <a:pPr marL="0" indent="0">
              <a:buNone/>
            </a:pPr>
            <a:r>
              <a:rPr lang="en-US" sz="2000" dirty="0" smtClean="0"/>
              <a:t> </a:t>
            </a:r>
          </a:p>
          <a:p>
            <a:r>
              <a:rPr lang="en-US" sz="2000" dirty="0" smtClean="0"/>
              <a:t>May 2016 – The number of SWD exiting high school with a COC increases from 11% to 16%</a:t>
            </a:r>
            <a:endParaRPr lang="en-US" sz="2000" dirty="0"/>
          </a:p>
          <a:p>
            <a:endParaRPr lang="en-US" sz="1600" dirty="0"/>
          </a:p>
        </p:txBody>
      </p:sp>
      <p:sp>
        <p:nvSpPr>
          <p:cNvPr id="5" name="Title 1"/>
          <p:cNvSpPr txBox="1">
            <a:spLocks/>
          </p:cNvSpPr>
          <p:nvPr/>
        </p:nvSpPr>
        <p:spPr>
          <a:xfrm>
            <a:off x="651510" y="205742"/>
            <a:ext cx="10961370" cy="605789"/>
          </a:xfrm>
          <a:prstGeom prst="rect">
            <a:avLst/>
          </a:prstGeom>
          <a:solidFill>
            <a:schemeClr val="accent4"/>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b="1" dirty="0" smtClean="0">
                <a:latin typeface="+mn-lt"/>
              </a:rPr>
              <a:t>IMPETUS FOR CHANGE</a:t>
            </a:r>
            <a:endParaRPr lang="en-US" b="1" dirty="0">
              <a:latin typeface="+mn-lt"/>
            </a:endParaRPr>
          </a:p>
        </p:txBody>
      </p:sp>
    </p:spTree>
    <p:extLst>
      <p:ext uri="{BB962C8B-B14F-4D97-AF65-F5344CB8AC3E}">
        <p14:creationId xmlns:p14="http://schemas.microsoft.com/office/powerpoint/2010/main" val="13971417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28750"/>
            <a:ext cx="10515600" cy="4748213"/>
          </a:xfrm>
        </p:spPr>
        <p:txBody>
          <a:bodyPr>
            <a:normAutofit/>
          </a:bodyPr>
          <a:lstStyle/>
          <a:p>
            <a:r>
              <a:rPr lang="en-US" dirty="0"/>
              <a:t>The Certificate of Completion Work Group, a subset of the Interagency Transition Council, began meeting monthly in September 2015 to examine the issues related to the Certificate raised by schools, parents, students and the community and to develop a plan to address the issues</a:t>
            </a:r>
            <a:r>
              <a:rPr lang="en-US" dirty="0" smtClean="0"/>
              <a:t>.</a:t>
            </a:r>
          </a:p>
          <a:p>
            <a:pPr marL="0" indent="0">
              <a:buNone/>
            </a:pPr>
            <a:endParaRPr lang="en-US" dirty="0"/>
          </a:p>
          <a:p>
            <a:r>
              <a:rPr lang="en-US" dirty="0" smtClean="0"/>
              <a:t>The </a:t>
            </a:r>
            <a:r>
              <a:rPr lang="en-US" dirty="0"/>
              <a:t>group is comprised of representatives from Vocational Rehabilitation, Workforce Development, FSSA, ARC of Indiana, ICASE, </a:t>
            </a:r>
            <a:r>
              <a:rPr lang="en-US" dirty="0" smtClean="0"/>
              <a:t>INSOURCE, </a:t>
            </a:r>
            <a:r>
              <a:rPr lang="en-US" dirty="0"/>
              <a:t>Indiana Resource Network, </a:t>
            </a:r>
            <a:r>
              <a:rPr lang="en-US" dirty="0" smtClean="0"/>
              <a:t>the Indiana  Manufacturers </a:t>
            </a:r>
            <a:r>
              <a:rPr lang="en-US" dirty="0"/>
              <a:t>Association and various members of the Dept. of Education.</a:t>
            </a:r>
          </a:p>
          <a:p>
            <a:endParaRPr lang="en-US" dirty="0"/>
          </a:p>
          <a:p>
            <a:endParaRPr lang="en-US" dirty="0"/>
          </a:p>
        </p:txBody>
      </p:sp>
      <p:sp>
        <p:nvSpPr>
          <p:cNvPr id="4" name="Title 1"/>
          <p:cNvSpPr txBox="1">
            <a:spLocks/>
          </p:cNvSpPr>
          <p:nvPr/>
        </p:nvSpPr>
        <p:spPr>
          <a:xfrm>
            <a:off x="674370" y="304801"/>
            <a:ext cx="10824210" cy="792479"/>
          </a:xfrm>
          <a:prstGeom prst="rect">
            <a:avLst/>
          </a:prstGeom>
          <a:solidFill>
            <a:schemeClr val="accent4"/>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b="1" dirty="0">
                <a:latin typeface="+mn-lt"/>
              </a:rPr>
              <a:t>CERTIFICATE OF COMPLETION WORKGROUP</a:t>
            </a:r>
          </a:p>
        </p:txBody>
      </p:sp>
    </p:spTree>
    <p:extLst>
      <p:ext uri="{BB962C8B-B14F-4D97-AF65-F5344CB8AC3E}">
        <p14:creationId xmlns:p14="http://schemas.microsoft.com/office/powerpoint/2010/main" val="184390053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356fc40a-2c05-4234-aca6-3aac47c4303b">NV2ZH7633T4V-918364394-37</_dlc_DocId>
    <Document_x0020_Type xmlns="356fc40a-2c05-4234-aca6-3aac47c4303b">Template</Document_x0020_Type>
    <_dlc_DocIdUrl xmlns="356fc40a-2c05-4234-aca6-3aac47c4303b">
      <Url>https://ingov.sharepoint.com/sites/DOEPortal/communication/_layouts/15/DocIdRedir.aspx?ID=NV2ZH7633T4V-918364394-37</Url>
      <Description>NV2ZH7633T4V-918364394-37</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Communication" ma:contentTypeID="0x010100CDF09AFB16DBA246AA1829C99C4EC51500BE04A5D6E7FA1447A0D86780DC66C8B3" ma:contentTypeVersion="9" ma:contentTypeDescription="" ma:contentTypeScope="" ma:versionID="7570b51831b0e601ec9513f96cb90ce1">
  <xsd:schema xmlns:xsd="http://www.w3.org/2001/XMLSchema" xmlns:xs="http://www.w3.org/2001/XMLSchema" xmlns:p="http://schemas.microsoft.com/office/2006/metadata/properties" xmlns:ns2="356fc40a-2c05-4234-aca6-3aac47c4303b" targetNamespace="http://schemas.microsoft.com/office/2006/metadata/properties" ma:root="true" ma:fieldsID="d39bc1b46f33c1af460c03f8f49c04e9" ns2:_="">
    <xsd:import namespace="356fc40a-2c05-4234-aca6-3aac47c4303b"/>
    <xsd:element name="properties">
      <xsd:complexType>
        <xsd:sequence>
          <xsd:element name="documentManagement">
            <xsd:complexType>
              <xsd:all>
                <xsd:element ref="ns2:_dlc_DocId" minOccurs="0"/>
                <xsd:element ref="ns2:_dlc_DocIdUrl" minOccurs="0"/>
                <xsd:element ref="ns2:_dlc_DocIdPersistId" minOccurs="0"/>
                <xsd:element ref="ns2:Document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6fc40a-2c05-4234-aca6-3aac47c4303b"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element name="Document_x0020_Type" ma:index="7" nillable="true" ma:displayName="Document Type" ma:format="Dropdown" ma:internalName="Document_x0020_Type" ma:readOnly="false">
      <xsd:simpleType>
        <xsd:restriction base="dms:Choice">
          <xsd:enumeration value="Template"/>
          <xsd:enumeration value="Logo"/>
          <xsd:enumeration value="Guidelin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2D15C8-7B9A-405B-8FDE-0B7B028F9D72}">
  <ds:schemaRefs>
    <ds:schemaRef ds:uri="http://schemas.microsoft.com/sharepoint/events"/>
  </ds:schemaRefs>
</ds:datastoreItem>
</file>

<file path=customXml/itemProps2.xml><?xml version="1.0" encoding="utf-8"?>
<ds:datastoreItem xmlns:ds="http://schemas.openxmlformats.org/officeDocument/2006/customXml" ds:itemID="{03DE20D8-33E4-49CA-B4C7-4F80237B38AC}">
  <ds:schemaRefs>
    <ds:schemaRef ds:uri="http://schemas.openxmlformats.org/package/2006/metadata/core-properties"/>
    <ds:schemaRef ds:uri="http://www.w3.org/XML/1998/namespace"/>
    <ds:schemaRef ds:uri="http://schemas.microsoft.com/office/2006/documentManagement/types"/>
    <ds:schemaRef ds:uri="http://purl.org/dc/elements/1.1/"/>
    <ds:schemaRef ds:uri="http://purl.org/dc/dcmitype/"/>
    <ds:schemaRef ds:uri="http://purl.org/dc/terms/"/>
    <ds:schemaRef ds:uri="http://schemas.microsoft.com/office/infopath/2007/PartnerControls"/>
    <ds:schemaRef ds:uri="356fc40a-2c05-4234-aca6-3aac47c4303b"/>
    <ds:schemaRef ds:uri="http://schemas.microsoft.com/office/2006/metadata/properties"/>
  </ds:schemaRefs>
</ds:datastoreItem>
</file>

<file path=customXml/itemProps3.xml><?xml version="1.0" encoding="utf-8"?>
<ds:datastoreItem xmlns:ds="http://schemas.openxmlformats.org/officeDocument/2006/customXml" ds:itemID="{313B8FC6-3B43-4D45-902C-FF40D49988B3}">
  <ds:schemaRefs>
    <ds:schemaRef ds:uri="http://schemas.microsoft.com/sharepoint/v3/contenttype/forms"/>
  </ds:schemaRefs>
</ds:datastoreItem>
</file>

<file path=customXml/itemProps4.xml><?xml version="1.0" encoding="utf-8"?>
<ds:datastoreItem xmlns:ds="http://schemas.openxmlformats.org/officeDocument/2006/customXml" ds:itemID="{90CD2A6C-33BE-40AE-B617-E7A71852E1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6fc40a-2c05-4234-aca6-3aac47c430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3733</TotalTime>
  <Words>2303</Words>
  <Application>Microsoft Office PowerPoint</Application>
  <PresentationFormat>Widescreen</PresentationFormat>
  <Paragraphs>302</Paragraphs>
  <Slides>29</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 Unicode MS</vt:lpstr>
      <vt:lpstr>Arial</vt:lpstr>
      <vt:lpstr>Calibri</vt:lpstr>
      <vt:lpstr>Helvetica</vt:lpstr>
      <vt:lpstr>Times New Roman</vt:lpstr>
      <vt:lpstr>Office Theme</vt:lpstr>
      <vt:lpstr>The Least Dangerous Assumption Revisited: Raising Expectations for the Certificate of Completion</vt:lpstr>
      <vt:lpstr>The Least Dangerous Assumption</vt:lpstr>
      <vt:lpstr>The Least Dangerous Assumption</vt:lpstr>
      <vt:lpstr>PowerPoint Presentation</vt:lpstr>
      <vt:lpstr>PowerPoint Presentation</vt:lpstr>
      <vt:lpstr>EXIT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COC ASSUMPTIONS</vt:lpstr>
      <vt:lpstr>COC ASSUMPTIONS</vt:lpstr>
      <vt:lpstr>The Least Dangerous Assumption:   Each and Every Student Can Learn</vt:lpstr>
      <vt:lpstr>Operationalizing the Work: Course Descriptions</vt:lpstr>
      <vt:lpstr>Applied Courses and Units</vt:lpstr>
      <vt:lpstr>Operationalizing the Work: Aligning Instruction</vt:lpstr>
      <vt:lpstr>Plan Examples</vt:lpstr>
      <vt:lpstr>Operationalizing the Work: State Reporting/ Transcripts/SIS </vt:lpstr>
      <vt:lpstr>Operationalizing the work: Implementation Plans</vt:lpstr>
      <vt:lpstr>ESSA  ALIGNMENT</vt:lpstr>
      <vt:lpstr>Next Steps</vt:lpstr>
      <vt:lpstr>HB 1426 – Education Matters</vt:lpstr>
      <vt:lpstr>The Least Dangerous Assumption</vt:lpstr>
      <vt:lpstr>Resources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Bailey</dc:creator>
  <cp:lastModifiedBy>Wright, Pamela</cp:lastModifiedBy>
  <cp:revision>242</cp:revision>
  <cp:lastPrinted>2017-11-01T13:28:22Z</cp:lastPrinted>
  <dcterms:created xsi:type="dcterms:W3CDTF">2017-01-23T18:11:18Z</dcterms:created>
  <dcterms:modified xsi:type="dcterms:W3CDTF">2018-02-28T16:46:49Z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31ca1202-4648-42f2-9688-137bdb37050b</vt:lpwstr>
  </property>
  <property fmtid="{D5CDD505-2E9C-101B-9397-08002B2CF9AE}" pid="3" name="ContentTypeId">
    <vt:lpwstr>0x010100CDF09AFB16DBA246AA1829C99C4EC51500BE04A5D6E7FA1447A0D86780DC66C8B3</vt:lpwstr>
  </property>
</Properties>
</file>