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handoutMasterIdLst>
    <p:handoutMasterId r:id="rId43"/>
  </p:handoutMasterIdLst>
  <p:sldIdLst>
    <p:sldId id="256" r:id="rId3"/>
    <p:sldId id="308" r:id="rId4"/>
    <p:sldId id="257" r:id="rId5"/>
    <p:sldId id="258" r:id="rId6"/>
    <p:sldId id="259" r:id="rId7"/>
    <p:sldId id="260" r:id="rId8"/>
    <p:sldId id="261" r:id="rId9"/>
    <p:sldId id="262" r:id="rId10"/>
    <p:sldId id="263" r:id="rId11"/>
    <p:sldId id="265" r:id="rId12"/>
    <p:sldId id="264" r:id="rId13"/>
    <p:sldId id="300" r:id="rId14"/>
    <p:sldId id="266" r:id="rId15"/>
    <p:sldId id="278" r:id="rId16"/>
    <p:sldId id="280" r:id="rId17"/>
    <p:sldId id="301" r:id="rId18"/>
    <p:sldId id="282" r:id="rId19"/>
    <p:sldId id="284" r:id="rId20"/>
    <p:sldId id="289" r:id="rId21"/>
    <p:sldId id="272" r:id="rId22"/>
    <p:sldId id="302" r:id="rId23"/>
    <p:sldId id="304" r:id="rId24"/>
    <p:sldId id="305" r:id="rId25"/>
    <p:sldId id="306" r:id="rId26"/>
    <p:sldId id="273" r:id="rId27"/>
    <p:sldId id="299" r:id="rId28"/>
    <p:sldId id="274" r:id="rId29"/>
    <p:sldId id="275" r:id="rId30"/>
    <p:sldId id="277" r:id="rId31"/>
    <p:sldId id="268" r:id="rId32"/>
    <p:sldId id="290" r:id="rId33"/>
    <p:sldId id="292" r:id="rId34"/>
    <p:sldId id="295" r:id="rId35"/>
    <p:sldId id="296" r:id="rId36"/>
    <p:sldId id="269" r:id="rId37"/>
    <p:sldId id="293" r:id="rId38"/>
    <p:sldId id="294" r:id="rId39"/>
    <p:sldId id="270" r:id="rId40"/>
    <p:sldId id="30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91" y="-10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F7922B-139D-4D34-A1C0-4D2776185725}" type="datetimeFigureOut">
              <a:rPr lang="en-US" smtClean="0"/>
              <a:t>4/1/2016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C09877-1A2A-4B3C-B641-A5AE77F9CE5A}" type="slidenum">
              <a:rPr lang="en-US" smtClean="0"/>
              <a:t>‹#›</a:t>
            </a:fld>
            <a:endParaRPr lang="en-US"/>
          </a:p>
        </p:txBody>
      </p:sp>
    </p:spTree>
    <p:extLst>
      <p:ext uri="{BB962C8B-B14F-4D97-AF65-F5344CB8AC3E}">
        <p14:creationId xmlns:p14="http://schemas.microsoft.com/office/powerpoint/2010/main" val="1509503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A3121-3EDE-4C45-914B-91EBDB87828E}" type="datetimeFigureOut">
              <a:rPr lang="en-US" smtClean="0"/>
              <a:t>4/1/2016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570A57-C263-49DD-9FC6-F81E82BBFA8C}" type="slidenum">
              <a:rPr lang="en-US" smtClean="0"/>
              <a:t>‹#›</a:t>
            </a:fld>
            <a:endParaRPr lang="en-US"/>
          </a:p>
        </p:txBody>
      </p:sp>
    </p:spTree>
    <p:extLst>
      <p:ext uri="{BB962C8B-B14F-4D97-AF65-F5344CB8AC3E}">
        <p14:creationId xmlns:p14="http://schemas.microsoft.com/office/powerpoint/2010/main" val="279017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 suppression</a:t>
            </a:r>
            <a:r>
              <a:rPr lang="en-US" baseline="0" dirty="0" smtClean="0"/>
              <a:t> history in YNP 2009</a:t>
            </a:r>
            <a:endParaRPr lang="en-US" dirty="0"/>
          </a:p>
        </p:txBody>
      </p:sp>
      <p:sp>
        <p:nvSpPr>
          <p:cNvPr id="4" name="Slide Number Placeholder 3"/>
          <p:cNvSpPr>
            <a:spLocks noGrp="1"/>
          </p:cNvSpPr>
          <p:nvPr>
            <p:ph type="sldNum" sz="quarter" idx="10"/>
          </p:nvPr>
        </p:nvSpPr>
        <p:spPr/>
        <p:txBody>
          <a:bodyPr/>
          <a:lstStyle/>
          <a:p>
            <a:fld id="{515DBE03-ED83-44F2-B6C2-AF848220225D}"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a:t>
            </a:r>
            <a:r>
              <a:rPr lang="en-US" baseline="0" dirty="0" smtClean="0"/>
              <a:t> of high temperature burns in Yellowstone due to huge amounts of unburned fuel stores in the 1900’s.</a:t>
            </a:r>
            <a:endParaRPr lang="en-US" dirty="0"/>
          </a:p>
        </p:txBody>
      </p:sp>
      <p:sp>
        <p:nvSpPr>
          <p:cNvPr id="4" name="Slide Number Placeholder 3"/>
          <p:cNvSpPr>
            <a:spLocks noGrp="1"/>
          </p:cNvSpPr>
          <p:nvPr>
            <p:ph type="sldNum" sz="quarter" idx="10"/>
          </p:nvPr>
        </p:nvSpPr>
        <p:spPr/>
        <p:txBody>
          <a:bodyPr/>
          <a:lstStyle/>
          <a:p>
            <a:fld id="{515DBE03-ED83-44F2-B6C2-AF848220225D}" type="slidenum">
              <a:rPr lang="en-US" smtClean="0"/>
              <a:pPr/>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tree seedlings regenerate</a:t>
            </a:r>
            <a:r>
              <a:rPr lang="en-US" baseline="0" dirty="0" smtClean="0"/>
              <a:t> among burned out trees which will eventually fall after rotting or be blown over in strong winds which are often found at YNP.</a:t>
            </a:r>
          </a:p>
          <a:p>
            <a:endParaRPr lang="en-US" dirty="0"/>
          </a:p>
        </p:txBody>
      </p:sp>
      <p:sp>
        <p:nvSpPr>
          <p:cNvPr id="4" name="Slide Number Placeholder 3"/>
          <p:cNvSpPr>
            <a:spLocks noGrp="1"/>
          </p:cNvSpPr>
          <p:nvPr>
            <p:ph type="sldNum" sz="quarter" idx="10"/>
          </p:nvPr>
        </p:nvSpPr>
        <p:spPr/>
        <p:txBody>
          <a:bodyPr/>
          <a:lstStyle/>
          <a:p>
            <a:fld id="{515DBE03-ED83-44F2-B6C2-AF848220225D}"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Naturally</a:t>
            </a:r>
            <a:r>
              <a:rPr lang="en-US" baseline="0" dirty="0" smtClean="0"/>
              <a:t> reseeded </a:t>
            </a:r>
            <a:r>
              <a:rPr lang="en-US" baseline="0" dirty="0" err="1" smtClean="0"/>
              <a:t>Lodgepole</a:t>
            </a:r>
            <a:r>
              <a:rPr lang="en-US" baseline="0" dirty="0" smtClean="0"/>
              <a:t> Pine forest from a modest heat fire.  Note the distribution of young trees and the slow growth (this picture was taken in 2008 – 20 years after the original burn).  Soil conditions are severe and only the hardiest trees survive under these conditions and the severe winters and winds.</a:t>
            </a:r>
            <a:endParaRPr lang="en-US" dirty="0"/>
          </a:p>
        </p:txBody>
      </p:sp>
      <p:sp>
        <p:nvSpPr>
          <p:cNvPr id="4" name="Slide Number Placeholder 3"/>
          <p:cNvSpPr>
            <a:spLocks noGrp="1"/>
          </p:cNvSpPr>
          <p:nvPr>
            <p:ph type="sldNum" sz="quarter" idx="10"/>
          </p:nvPr>
        </p:nvSpPr>
        <p:spPr/>
        <p:txBody>
          <a:bodyPr/>
          <a:lstStyle/>
          <a:p>
            <a:fld id="{515DBE03-ED83-44F2-B6C2-AF848220225D}"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56365-79F2-4FFF-9770-2D6DF8DFC3F4}" type="slidenum">
              <a:rPr lang="en-US"/>
              <a:pPr/>
              <a:t>20</a:t>
            </a:fld>
            <a:endParaRPr lang="en-US"/>
          </a:p>
        </p:txBody>
      </p:sp>
      <p:sp>
        <p:nvSpPr>
          <p:cNvPr id="16386" name="Rectangle 2"/>
          <p:cNvSpPr>
            <a:spLocks noGrp="1" noRot="1" noChangeAspect="1" noChangeArrowheads="1" noTextEdit="1"/>
          </p:cNvSpPr>
          <p:nvPr>
            <p:ph type="sldImg"/>
          </p:nvPr>
        </p:nvSpPr>
        <p:spPr>
          <a:xfrm>
            <a:off x="1144588" y="685800"/>
            <a:ext cx="4572000" cy="3429000"/>
          </a:xfrm>
          <a:ln/>
        </p:spPr>
      </p:sp>
      <p:sp>
        <p:nvSpPr>
          <p:cNvPr id="16387" name="Rectangle 3"/>
          <p:cNvSpPr>
            <a:spLocks noGrp="1" noChangeArrowheads="1"/>
          </p:cNvSpPr>
          <p:nvPr>
            <p:ph type="body" idx="1"/>
          </p:nvPr>
        </p:nvSpPr>
        <p:spPr/>
        <p:txBody>
          <a:bodyPr/>
          <a:lstStyle/>
          <a:p>
            <a:r>
              <a:rPr lang="en-US" dirty="0" smtClean="0"/>
              <a:t>Hot</a:t>
            </a:r>
            <a:r>
              <a:rPr lang="en-US" baseline="0" dirty="0" smtClean="0"/>
              <a:t> Springs, Fumaroles, Mud Pots and Geysers.</a:t>
            </a:r>
          </a:p>
          <a:p>
            <a:endParaRPr lang="en-US" dirty="0" smtClean="0"/>
          </a:p>
          <a:p>
            <a:r>
              <a:rPr lang="en-US" dirty="0" smtClean="0"/>
              <a:t>Hot </a:t>
            </a:r>
            <a:r>
              <a:rPr lang="en-US" dirty="0"/>
              <a:t>spot = furnace 3 to 5 mile </a:t>
            </a:r>
            <a:r>
              <a:rPr lang="en-US" dirty="0" smtClean="0"/>
              <a:t>depth.</a:t>
            </a:r>
          </a:p>
          <a:p>
            <a:endParaRPr lang="en-US" dirty="0"/>
          </a:p>
          <a:p>
            <a:r>
              <a:rPr lang="en-US" dirty="0"/>
              <a:t>Surface water comes in contact with the hot magma chamber super heats to temperatures exceeding 400 F due to tremendous pressure from rock and water above it remains in liquid state.  Convection currents develop; hot water begins to rise.  Pressure is released slowly as hotter/less dense water reaches the surface HOT SPRING</a:t>
            </a:r>
            <a:r>
              <a:rPr lang="en-US" dirty="0" smtClean="0"/>
              <a:t>.</a:t>
            </a:r>
          </a:p>
          <a:p>
            <a:endParaRPr lang="en-US" dirty="0"/>
          </a:p>
          <a:p>
            <a:r>
              <a:rPr lang="en-US" dirty="0" smtClean="0"/>
              <a:t>If </a:t>
            </a:r>
            <a:r>
              <a:rPr lang="en-US" dirty="0"/>
              <a:t>there is a constriction along the plumbing system geyser activity or eruptive activity occurs.  Expanding steam bubbles build up behind constrictions and force water to overflow at the surface.  The release of water at the surface causes a sudden decline in the super-heated water below lowering the boiling temperature of water and allowing steam to form.  Water expands rapidly as steam to over 1,500 times its original volume!</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Bioprospecting</a:t>
            </a:r>
            <a:r>
              <a:rPr lang="en-US" baseline="0" dirty="0" smtClean="0"/>
              <a:t> issues in YNP 2008-2009.  Consider the intellectual property rights of a National Park such as Yellowstone.  The National Park Service will be recovering a portion of any profit from commercialization of intellectual property or discovery of new organisms/enzymes/applications of anything found in the YNP system.  Almost every research project in Yellowstone’s hot springs, geysers, and other thermal areas harboring organisms that have adapted to such harsh environments, has yielded new and potentially advantageous discovery’s.  The NPS plans to harvest some of the profits from these discovery’s through fees and give-backs (percentages).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15DBE03-ED83-44F2-B6C2-AF848220225D}"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Gail Norton, former</a:t>
            </a:r>
            <a:r>
              <a:rPr lang="en-US" baseline="0" dirty="0" smtClean="0"/>
              <a:t> Department of the Interior director and avid outdoors person,</a:t>
            </a:r>
            <a:r>
              <a:rPr lang="en-US" dirty="0" smtClean="0"/>
              <a:t> on snowmobile in YNP,</a:t>
            </a:r>
            <a:r>
              <a:rPr lang="en-US" baseline="0" dirty="0" smtClean="0"/>
              <a:t> bottom right picture.  Snowmobiles provide a compacted base from which bison tend to migrate/move through the park.  Sometimes, the bison actually follow the snowmobile roads out of the park and then are either killed or hazed back into the park.  Winter use has consequences and benefits.  </a:t>
            </a:r>
            <a:endParaRPr lang="en-US" dirty="0"/>
          </a:p>
        </p:txBody>
      </p:sp>
      <p:sp>
        <p:nvSpPr>
          <p:cNvPr id="4" name="Slide Number Placeholder 3"/>
          <p:cNvSpPr>
            <a:spLocks noGrp="1"/>
          </p:cNvSpPr>
          <p:nvPr>
            <p:ph type="sldNum" sz="quarter" idx="10"/>
          </p:nvPr>
        </p:nvSpPr>
        <p:spPr/>
        <p:txBody>
          <a:bodyPr/>
          <a:lstStyle/>
          <a:p>
            <a:fld id="{515DBE03-ED83-44F2-B6C2-AF848220225D}"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5382BA-6F34-4EA2-9A55-3FC814A8865E}"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418170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382BA-6F34-4EA2-9A55-3FC814A8865E}"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366001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382BA-6F34-4EA2-9A55-3FC814A8865E}"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1593753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4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910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852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72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0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96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024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638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382BA-6F34-4EA2-9A55-3FC814A8865E}"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2303446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19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1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0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382BA-6F34-4EA2-9A55-3FC814A8865E}"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1951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382BA-6F34-4EA2-9A55-3FC814A8865E}"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135694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5382BA-6F34-4EA2-9A55-3FC814A8865E}" type="datetimeFigureOut">
              <a:rPr lang="en-US" smtClean="0"/>
              <a:t>4/1/2016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196965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5382BA-6F34-4EA2-9A55-3FC814A8865E}" type="datetimeFigureOut">
              <a:rPr lang="en-US" smtClean="0"/>
              <a:t>4/1/2016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414580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382BA-6F34-4EA2-9A55-3FC814A8865E}" type="datetimeFigureOut">
              <a:rPr lang="en-US" smtClean="0"/>
              <a:t>4/1/2016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3151104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382BA-6F34-4EA2-9A55-3FC814A8865E}"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249047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382BA-6F34-4EA2-9A55-3FC814A8865E}"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5C6A7-5832-409E-8307-0AC6F3C6663D}" type="slidenum">
              <a:rPr lang="en-US" smtClean="0"/>
              <a:t>‹#›</a:t>
            </a:fld>
            <a:endParaRPr lang="en-US"/>
          </a:p>
        </p:txBody>
      </p:sp>
    </p:spTree>
    <p:extLst>
      <p:ext uri="{BB962C8B-B14F-4D97-AF65-F5344CB8AC3E}">
        <p14:creationId xmlns:p14="http://schemas.microsoft.com/office/powerpoint/2010/main" val="117720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382BA-6F34-4EA2-9A55-3FC814A8865E}" type="datetimeFigureOut">
              <a:rPr lang="en-US" smtClean="0"/>
              <a:t>4/1/2016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5C6A7-5832-409E-8307-0AC6F3C6663D}" type="slidenum">
              <a:rPr lang="en-US" smtClean="0"/>
              <a:t>‹#›</a:t>
            </a:fld>
            <a:endParaRPr lang="en-US"/>
          </a:p>
        </p:txBody>
      </p:sp>
    </p:spTree>
    <p:extLst>
      <p:ext uri="{BB962C8B-B14F-4D97-AF65-F5344CB8AC3E}">
        <p14:creationId xmlns:p14="http://schemas.microsoft.com/office/powerpoint/2010/main" val="139720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2FFA8-10EB-48EE-8056-143231A40E81}" type="datetimeFigureOut">
              <a:rPr lang="en-US" smtClean="0">
                <a:solidFill>
                  <a:prstClr val="black">
                    <a:tint val="75000"/>
                  </a:prstClr>
                </a:solidFill>
              </a:rPr>
              <a:pPr/>
              <a:t>4/1/2016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41827-3C19-49BB-8FE2-DB952FDBC5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10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tEv-hwjhEiE" TargetMode="External"/><Relationship Id="rId2" Type="http://schemas.openxmlformats.org/officeDocument/2006/relationships/hyperlink" Target="https://www.youtube.com/watch?v=jJ0zqo1opv8"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www.youtube.com/watch?v=uYoQnFFnr-0" TargetMode="External"/><Relationship Id="rId4" Type="http://schemas.openxmlformats.org/officeDocument/2006/relationships/hyperlink" Target="https://www.youtube.com/watch?v=MDDQir5DDE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jJ0zqo1opv8" TargetMode="External"/><Relationship Id="rId2" Type="http://schemas.openxmlformats.org/officeDocument/2006/relationships/hyperlink" Target="https://www.youtube.com/watch?v=qIxyUcb2wqI" TargetMode="Externa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nps.gov/yell/planyourvisit/winteruse.ht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nps.gov/yell/parkmgmt/newbatlist.htm"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ysa5OBhXz-Q"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Greater Yellowstone Ecosystem</a:t>
            </a:r>
            <a:endParaRPr lang="en-US" dirty="0"/>
          </a:p>
        </p:txBody>
      </p:sp>
      <p:sp>
        <p:nvSpPr>
          <p:cNvPr id="5" name="Content Placeholder 4"/>
          <p:cNvSpPr>
            <a:spLocks noGrp="1"/>
          </p:cNvSpPr>
          <p:nvPr>
            <p:ph sz="half" idx="1"/>
          </p:nvPr>
        </p:nvSpPr>
        <p:spPr/>
        <p:txBody>
          <a:bodyPr/>
          <a:lstStyle/>
          <a:p>
            <a:endParaRPr lang="en-US" dirty="0" smtClean="0"/>
          </a:p>
          <a:p>
            <a:endParaRPr lang="en-US" dirty="0" smtClean="0"/>
          </a:p>
          <a:p>
            <a:endParaRPr lang="en-US" dirty="0"/>
          </a:p>
        </p:txBody>
      </p:sp>
      <p:sp>
        <p:nvSpPr>
          <p:cNvPr id="6" name="Content Placeholder 5"/>
          <p:cNvSpPr>
            <a:spLocks noGrp="1"/>
          </p:cNvSpPr>
          <p:nvPr>
            <p:ph sz="half" idx="2"/>
          </p:nvPr>
        </p:nvSpPr>
        <p:spPr>
          <a:xfrm>
            <a:off x="6050280" y="1600200"/>
            <a:ext cx="2636520" cy="4525963"/>
          </a:xfrm>
        </p:spPr>
        <p:txBody>
          <a:bodyPr/>
          <a:lstStyle/>
          <a:p>
            <a:pPr marL="0" indent="0">
              <a:buNone/>
            </a:pPr>
            <a:r>
              <a:rPr lang="en-US" dirty="0" smtClean="0"/>
              <a:t>YNP established 1872, largely to protect geothermal features </a:t>
            </a:r>
          </a:p>
          <a:p>
            <a:pPr marL="0" indent="0">
              <a:buNone/>
            </a:pPr>
            <a:endParaRPr lang="en-US" dirty="0"/>
          </a:p>
          <a:p>
            <a:pPr marL="0" indent="0">
              <a:buNone/>
            </a:pPr>
            <a:r>
              <a:rPr lang="en-US" dirty="0" smtClean="0"/>
              <a:t>YNP has about half the world’s active geysers.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7" y="1447800"/>
            <a:ext cx="5745480" cy="430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854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Yellowstone’s Mammals</a:t>
            </a:r>
            <a:endParaRPr lang="en-US" dirty="0"/>
          </a:p>
        </p:txBody>
      </p:sp>
      <p:sp>
        <p:nvSpPr>
          <p:cNvPr id="9" name="Content Placeholder 8"/>
          <p:cNvSpPr>
            <a:spLocks noGrp="1"/>
          </p:cNvSpPr>
          <p:nvPr>
            <p:ph idx="1"/>
          </p:nvPr>
        </p:nvSpPr>
        <p:spPr>
          <a:xfrm>
            <a:off x="457200" y="1600200"/>
            <a:ext cx="8534400" cy="4525963"/>
          </a:xfrm>
        </p:spPr>
        <p:txBody>
          <a:bodyPr/>
          <a:lstStyle/>
          <a:p>
            <a:pPr marL="0" indent="0">
              <a:buNone/>
            </a:pPr>
            <a:r>
              <a:rPr lang="en-US" dirty="0" smtClean="0"/>
              <a:t>67 different mammals.</a:t>
            </a:r>
          </a:p>
          <a:p>
            <a:pPr marL="0" indent="0">
              <a:buNone/>
            </a:pPr>
            <a:r>
              <a:rPr lang="en-US" dirty="0" smtClean="0"/>
              <a:t>741 Grizzlies and thousands of Black Bears (2012).</a:t>
            </a:r>
          </a:p>
          <a:p>
            <a:pPr marL="0" indent="0">
              <a:buNone/>
            </a:pPr>
            <a:r>
              <a:rPr lang="en-US" dirty="0" smtClean="0"/>
              <a:t>Gray wolves restored in 1995, 79 in YNP in 2012.</a:t>
            </a:r>
          </a:p>
          <a:p>
            <a:pPr marL="0" indent="0">
              <a:buNone/>
            </a:pPr>
            <a:r>
              <a:rPr lang="en-US" dirty="0" smtClean="0"/>
              <a:t>Wolverines and Lynx, both of which require large undisturbed habitats.</a:t>
            </a:r>
          </a:p>
          <a:p>
            <a:pPr marL="0" indent="0">
              <a:buNone/>
            </a:pPr>
            <a:r>
              <a:rPr lang="en-US" dirty="0" smtClean="0"/>
              <a:t>7 Ungulates; elk, mule deer, bison, moose, bighorn sheep, pronghorn and white-tailed deer.</a:t>
            </a:r>
          </a:p>
          <a:p>
            <a:pPr marL="0" indent="0">
              <a:buNone/>
            </a:pPr>
            <a:r>
              <a:rPr lang="en-US" dirty="0" smtClean="0"/>
              <a:t>Plus non-native mountain goats.</a:t>
            </a:r>
            <a:endParaRPr lang="en-US" dirty="0"/>
          </a:p>
        </p:txBody>
      </p:sp>
    </p:spTree>
    <p:extLst>
      <p:ext uri="{BB962C8B-B14F-4D97-AF65-F5344CB8AC3E}">
        <p14:creationId xmlns:p14="http://schemas.microsoft.com/office/powerpoint/2010/main" val="1856247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Yellowstone’s Ungulates</a:t>
            </a:r>
            <a:endParaRPr lang="en-US" dirty="0"/>
          </a:p>
        </p:txBody>
      </p:sp>
      <p:sp>
        <p:nvSpPr>
          <p:cNvPr id="6" name="Content Placeholder 5"/>
          <p:cNvSpPr>
            <a:spLocks noGrp="1"/>
          </p:cNvSpPr>
          <p:nvPr>
            <p:ph idx="1"/>
          </p:nvPr>
        </p:nvSpPr>
        <p:spPr/>
        <p:txBody>
          <a:bodyPr/>
          <a:lstStyle/>
          <a:p>
            <a:endParaRPr lang="en-US"/>
          </a:p>
        </p:txBody>
      </p:sp>
      <p:pic>
        <p:nvPicPr>
          <p:cNvPr id="9218" name="Picture 2" descr="C:\Users\jconant\Desktop\01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447800"/>
            <a:ext cx="7339419"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279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Yellowstone’s mammals</a:t>
            </a:r>
            <a:endParaRPr lang="en-US" dirty="0"/>
          </a:p>
        </p:txBody>
      </p:sp>
      <p:sp>
        <p:nvSpPr>
          <p:cNvPr id="3" name="Content Placeholder 2"/>
          <p:cNvSpPr>
            <a:spLocks noGrp="1"/>
          </p:cNvSpPr>
          <p:nvPr>
            <p:ph idx="1"/>
          </p:nvPr>
        </p:nvSpPr>
        <p:spPr/>
        <p:txBody>
          <a:bodyPr>
            <a:normAutofit fontScale="40000" lnSpcReduction="20000"/>
          </a:bodyPr>
          <a:lstStyle/>
          <a:p>
            <a:r>
              <a:rPr lang="en-US" sz="5000" dirty="0" smtClean="0">
                <a:hlinkClick r:id="rId2"/>
              </a:rPr>
              <a:t>bison romp!</a:t>
            </a:r>
            <a:endParaRPr lang="en-US" sz="5000" dirty="0" smtClean="0"/>
          </a:p>
          <a:p>
            <a:pPr marL="0" indent="0">
              <a:buNone/>
            </a:pPr>
            <a:endParaRPr lang="en-US" sz="5000" dirty="0" smtClean="0"/>
          </a:p>
          <a:p>
            <a:r>
              <a:rPr lang="en-US" sz="5000" dirty="0" smtClean="0">
                <a:hlinkClick r:id="rId3"/>
              </a:rPr>
              <a:t>YNP Elk are Ram Tough!</a:t>
            </a:r>
            <a:endParaRPr lang="en-US" sz="5000" dirty="0" smtClean="0"/>
          </a:p>
          <a:p>
            <a:pPr marL="0" indent="0">
              <a:buNone/>
            </a:pPr>
            <a:endParaRPr lang="en-US" sz="5000" dirty="0" smtClean="0"/>
          </a:p>
          <a:p>
            <a:r>
              <a:rPr lang="en-US" sz="5000" dirty="0" smtClean="0">
                <a:hlinkClick r:id="rId4"/>
              </a:rPr>
              <a:t>Visitors can fly in Yellowstone</a:t>
            </a:r>
            <a:endParaRPr lang="en-US" sz="5000" dirty="0" smtClean="0"/>
          </a:p>
          <a:p>
            <a:endParaRPr lang="en-US" sz="5000" dirty="0"/>
          </a:p>
          <a:p>
            <a:r>
              <a:rPr lang="en-US" sz="5000" dirty="0" smtClean="0">
                <a:hlinkClick r:id="rId5"/>
              </a:rPr>
              <a:t>Pronghorn can run 60 mph</a:t>
            </a:r>
            <a:endParaRPr lang="en-US" sz="5000" dirty="0" smtClean="0"/>
          </a:p>
          <a:p>
            <a:endParaRPr lang="en-US" dirty="0"/>
          </a:p>
          <a:p>
            <a:r>
              <a:rPr lang="en-US" sz="6000" dirty="0" smtClean="0">
                <a:effectLst/>
              </a:rPr>
              <a:t>For more than a million years, the pronghorn antelope has roamed North America. "The running gait of the pronghorn is beautifully smooth and their powerful legs can carry them at a remarkable pace across the roughest kind of terrain. Pronghorns can reach speeds of 60 mph," notes the National Park Service</a:t>
            </a:r>
            <a:br>
              <a:rPr lang="en-US" sz="6000" dirty="0" smtClean="0">
                <a:effectLst/>
              </a:rPr>
            </a:br>
            <a:r>
              <a:rPr lang="en-US" dirty="0" smtClean="0">
                <a:effectLst/>
              </a:rPr>
              <a:t/>
            </a:r>
            <a:br>
              <a:rPr lang="en-US" dirty="0" smtClean="0">
                <a:effectLst/>
              </a:rPr>
            </a:br>
            <a:endParaRPr lang="en-US" dirty="0"/>
          </a:p>
        </p:txBody>
      </p:sp>
      <p:pic>
        <p:nvPicPr>
          <p:cNvPr id="20482" name="Picture 2" descr="C:\Users\jconant\Desktop\pro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542143"/>
            <a:ext cx="3446547" cy="218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08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Fire Management</a:t>
            </a:r>
            <a:endParaRPr lang="en-US" sz="4000"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a:xfrm>
            <a:off x="516104" y="1404257"/>
            <a:ext cx="3008313" cy="4691063"/>
          </a:xfrm>
        </p:spPr>
        <p:txBody>
          <a:bodyPr>
            <a:normAutofit/>
          </a:bodyPr>
          <a:lstStyle/>
          <a:p>
            <a:r>
              <a:rPr lang="en-US" sz="2800" dirty="0" smtClean="0">
                <a:hlinkClick r:id="rId2"/>
              </a:rPr>
              <a:t>1988 fire</a:t>
            </a:r>
            <a:endParaRPr lang="en-US" sz="2800" dirty="0" smtClean="0"/>
          </a:p>
          <a:p>
            <a:r>
              <a:rPr lang="en-US" sz="2800" dirty="0" smtClean="0">
                <a:hlinkClick r:id="rId3"/>
              </a:rPr>
              <a:t>rebirth</a:t>
            </a:r>
            <a:endParaRPr lang="en-US" sz="2800" dirty="0"/>
          </a:p>
        </p:txBody>
      </p:sp>
      <p:pic>
        <p:nvPicPr>
          <p:cNvPr id="12290" name="Picture 2" descr="C:\Users\jconant\Desktop\Yellowstone_fires_1988_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0999"/>
            <a:ext cx="5229225" cy="620077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jconant\Desktop\Old_Faithful_Inn_a_19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817" y="2514600"/>
            <a:ext cx="2969703" cy="432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16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conant\Desktop\12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8619"/>
            <a:ext cx="9144000" cy="572274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jconant\Desktop\fi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
            <a:ext cx="391668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jconant\Desktop\fi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304800"/>
            <a:ext cx="524256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48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Charles Amlaner\Desktop\YNP slide material\Fire suppression history in YNP.tif"/>
          <p:cNvPicPr>
            <a:picLocks noChangeAspect="1" noChangeArrowheads="1"/>
          </p:cNvPicPr>
          <p:nvPr/>
        </p:nvPicPr>
        <p:blipFill>
          <a:blip r:embed="rId3" cstate="print"/>
          <a:srcRect/>
          <a:stretch>
            <a:fillRect/>
          </a:stretch>
        </p:blipFill>
        <p:spPr bwMode="auto">
          <a:xfrm>
            <a:off x="838200" y="1905000"/>
            <a:ext cx="7499097" cy="4788726"/>
          </a:xfrm>
          <a:prstGeom prst="rect">
            <a:avLst/>
          </a:prstGeom>
          <a:noFill/>
          <a:ln w="25400">
            <a:solidFill>
              <a:schemeClr val="tx1"/>
            </a:solidFill>
          </a:ln>
        </p:spPr>
      </p:pic>
      <p:sp>
        <p:nvSpPr>
          <p:cNvPr id="3" name="TextBox 2"/>
          <p:cNvSpPr txBox="1"/>
          <p:nvPr/>
        </p:nvSpPr>
        <p:spPr>
          <a:xfrm>
            <a:off x="1066800" y="0"/>
            <a:ext cx="7044364" cy="1938992"/>
          </a:xfrm>
          <a:prstGeom prst="rect">
            <a:avLst/>
          </a:prstGeom>
          <a:noFill/>
        </p:spPr>
        <p:txBody>
          <a:bodyPr wrap="none" rtlCol="0">
            <a:spAutoFit/>
          </a:bodyPr>
          <a:lstStyle/>
          <a:p>
            <a:pPr algn="ctr"/>
            <a:r>
              <a:rPr lang="en-US" sz="4000" b="1" dirty="0" smtClean="0"/>
              <a:t>Fire Suppression History and</a:t>
            </a:r>
          </a:p>
          <a:p>
            <a:pPr algn="ctr"/>
            <a:r>
              <a:rPr lang="en-US" sz="4000" b="1" dirty="0" smtClean="0"/>
              <a:t>Current Fire Management Policy</a:t>
            </a:r>
          </a:p>
          <a:p>
            <a:pPr algn="ctr"/>
            <a:r>
              <a:rPr lang="en-US" sz="4000" b="1" dirty="0" smtClean="0"/>
              <a:t> by the National Park Service</a:t>
            </a:r>
            <a:endParaRPr lang="en-US" sz="4000" b="1" dirty="0"/>
          </a:p>
        </p:txBody>
      </p:sp>
    </p:spTree>
    <p:extLst>
      <p:ext uri="{BB962C8B-B14F-4D97-AF65-F5344CB8AC3E}">
        <p14:creationId xmlns:p14="http://schemas.microsoft.com/office/powerpoint/2010/main" val="3130293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YNP Fire Management Policy</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err="1" smtClean="0"/>
              <a:t>Wildland</a:t>
            </a:r>
            <a:r>
              <a:rPr lang="en-US" dirty="0" smtClean="0"/>
              <a:t> Fire Program has two goals:</a:t>
            </a:r>
            <a:br>
              <a:rPr lang="en-US" dirty="0" smtClean="0"/>
            </a:br>
            <a:r>
              <a:rPr lang="en-US" dirty="0" smtClean="0"/>
              <a:t/>
            </a:r>
            <a:br>
              <a:rPr lang="en-US" dirty="0" smtClean="0"/>
            </a:br>
            <a:r>
              <a:rPr lang="en-US" dirty="0" smtClean="0">
                <a:effectLst/>
              </a:rPr>
              <a:t>1. To suppress wildfires that are human-caused or that threaten people, property or resource values.</a:t>
            </a:r>
            <a:r>
              <a:rPr lang="en-US" dirty="0" smtClean="0"/>
              <a:t/>
            </a:r>
            <a:br>
              <a:rPr lang="en-US" dirty="0" smtClean="0"/>
            </a:br>
            <a:r>
              <a:rPr lang="en-US" dirty="0" smtClean="0"/>
              <a:t/>
            </a:r>
            <a:br>
              <a:rPr lang="en-US" dirty="0" smtClean="0"/>
            </a:br>
            <a:r>
              <a:rPr lang="en-US" dirty="0" smtClean="0">
                <a:effectLst/>
              </a:rPr>
              <a:t>2. To ensure that naturally ignited </a:t>
            </a:r>
            <a:r>
              <a:rPr lang="en-US" dirty="0" err="1" smtClean="0">
                <a:effectLst/>
              </a:rPr>
              <a:t>wildland</a:t>
            </a:r>
            <a:r>
              <a:rPr lang="en-US" dirty="0" smtClean="0">
                <a:effectLst/>
              </a:rPr>
              <a:t> fires may burn freely as an ecosystem process.</a:t>
            </a:r>
            <a:endParaRPr lang="en-US" dirty="0"/>
          </a:p>
        </p:txBody>
      </p:sp>
    </p:spTree>
    <p:extLst>
      <p:ext uri="{BB962C8B-B14F-4D97-AF65-F5344CB8AC3E}">
        <p14:creationId xmlns:p14="http://schemas.microsoft.com/office/powerpoint/2010/main" val="3697152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Documents and Settings\Charles Amlaner\Desktop\Yellowstone\Yellowstone - Use of Public lands\Fire at Yellowstone\12930.jpg"/>
          <p:cNvPicPr>
            <a:picLocks noChangeAspect="1" noChangeArrowheads="1"/>
          </p:cNvPicPr>
          <p:nvPr/>
        </p:nvPicPr>
        <p:blipFill>
          <a:blip r:embed="rId3" cstate="print"/>
          <a:srcRect/>
          <a:stretch>
            <a:fillRect/>
          </a:stretch>
        </p:blipFill>
        <p:spPr bwMode="auto">
          <a:xfrm>
            <a:off x="0" y="1"/>
            <a:ext cx="4381401" cy="6858000"/>
          </a:xfrm>
          <a:prstGeom prst="rect">
            <a:avLst/>
          </a:prstGeom>
          <a:noFill/>
        </p:spPr>
      </p:pic>
      <p:pic>
        <p:nvPicPr>
          <p:cNvPr id="24581" name="Picture 5" descr="C:\Documents and Settings\Charles Amlaner\Desktop\Yellowstone\Yellowstone - Use of Public lands\Fire at Yellowstone\13036.jpg"/>
          <p:cNvPicPr>
            <a:picLocks noChangeAspect="1" noChangeArrowheads="1"/>
          </p:cNvPicPr>
          <p:nvPr/>
        </p:nvPicPr>
        <p:blipFill>
          <a:blip r:embed="rId4" cstate="print"/>
          <a:srcRect l="18009"/>
          <a:stretch>
            <a:fillRect/>
          </a:stretch>
        </p:blipFill>
        <p:spPr bwMode="auto">
          <a:xfrm>
            <a:off x="4188240" y="3009328"/>
            <a:ext cx="4950997" cy="3857625"/>
          </a:xfrm>
          <a:prstGeom prst="rect">
            <a:avLst/>
          </a:prstGeom>
          <a:noFill/>
        </p:spPr>
      </p:pic>
      <p:pic>
        <p:nvPicPr>
          <p:cNvPr id="24582" name="Picture 6" descr="C:\Documents and Settings\Charles Amlaner\Desktop\Yellowstone\Yellowstone - Use of Public lands\Fire at Yellowstone\13038.jpg"/>
          <p:cNvPicPr>
            <a:picLocks noChangeAspect="1" noChangeArrowheads="1"/>
          </p:cNvPicPr>
          <p:nvPr/>
        </p:nvPicPr>
        <p:blipFill>
          <a:blip r:embed="rId5" cstate="print"/>
          <a:srcRect/>
          <a:stretch>
            <a:fillRect/>
          </a:stretch>
        </p:blipFill>
        <p:spPr bwMode="auto">
          <a:xfrm>
            <a:off x="4191000" y="1"/>
            <a:ext cx="4953000" cy="3070128"/>
          </a:xfrm>
          <a:prstGeom prst="rect">
            <a:avLst/>
          </a:prstGeom>
          <a:noFill/>
        </p:spPr>
      </p:pic>
    </p:spTree>
    <p:extLst>
      <p:ext uri="{BB962C8B-B14F-4D97-AF65-F5344CB8AC3E}">
        <p14:creationId xmlns:p14="http://schemas.microsoft.com/office/powerpoint/2010/main" val="3886148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Charles Amlaner\Desktop\Yellowstone\Yellowstone - Use of Public lands\Fire at Yellowstone\16160.jpg"/>
          <p:cNvPicPr>
            <a:picLocks noChangeAspect="1" noChangeArrowheads="1"/>
          </p:cNvPicPr>
          <p:nvPr/>
        </p:nvPicPr>
        <p:blipFill>
          <a:blip r:embed="rId3" cstate="print"/>
          <a:srcRect r="18990"/>
          <a:stretch>
            <a:fillRect/>
          </a:stretch>
        </p:blipFill>
        <p:spPr bwMode="auto">
          <a:xfrm>
            <a:off x="-4763" y="0"/>
            <a:ext cx="9195664" cy="6858000"/>
          </a:xfrm>
          <a:prstGeom prst="rect">
            <a:avLst/>
          </a:prstGeom>
          <a:noFill/>
        </p:spPr>
      </p:pic>
    </p:spTree>
    <p:extLst>
      <p:ext uri="{BB962C8B-B14F-4D97-AF65-F5344CB8AC3E}">
        <p14:creationId xmlns:p14="http://schemas.microsoft.com/office/powerpoint/2010/main" val="432820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extBox 1"/>
          <p:cNvSpPr txBox="1"/>
          <p:nvPr/>
        </p:nvSpPr>
        <p:spPr>
          <a:xfrm>
            <a:off x="5526920" y="0"/>
            <a:ext cx="3542701" cy="523220"/>
          </a:xfrm>
          <a:prstGeom prst="rect">
            <a:avLst/>
          </a:prstGeom>
          <a:noFill/>
        </p:spPr>
        <p:txBody>
          <a:bodyPr wrap="none" rtlCol="0">
            <a:spAutoFit/>
          </a:bodyPr>
          <a:lstStyle/>
          <a:p>
            <a:r>
              <a:rPr lang="en-US" sz="2800" b="1" dirty="0" err="1">
                <a:solidFill>
                  <a:prstClr val="white"/>
                </a:solidFill>
              </a:rPr>
              <a:t>Lodgepole</a:t>
            </a:r>
            <a:r>
              <a:rPr lang="en-US" sz="2800" b="1" dirty="0">
                <a:solidFill>
                  <a:prstClr val="white"/>
                </a:solidFill>
              </a:rPr>
              <a:t> Pine Forest </a:t>
            </a:r>
          </a:p>
        </p:txBody>
      </p:sp>
    </p:spTree>
    <p:extLst>
      <p:ext uri="{BB962C8B-B14F-4D97-AF65-F5344CB8AC3E}">
        <p14:creationId xmlns:p14="http://schemas.microsoft.com/office/powerpoint/2010/main" val="3392219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conant\Desktop\yellowstone-national-pa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28"/>
            <a:ext cx="6323120" cy="68289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conant\Desktop\150_OldFaithful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119" y="-104189"/>
            <a:ext cx="4820603" cy="709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86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5943600" y="228600"/>
            <a:ext cx="2378075" cy="366713"/>
          </a:xfrm>
          <a:prstGeom prst="rect">
            <a:avLst/>
          </a:prstGeom>
          <a:noFill/>
          <a:ln w="9525">
            <a:noFill/>
            <a:miter lim="800000"/>
            <a:headEnd/>
            <a:tailEnd/>
          </a:ln>
          <a:effectLst/>
        </p:spPr>
        <p:txBody>
          <a:bodyPr>
            <a:spAutoFit/>
          </a:bodyPr>
          <a:lstStyle/>
          <a:p>
            <a:endParaRPr lang="en-US" sz="1800"/>
          </a:p>
        </p:txBody>
      </p:sp>
      <p:grpSp>
        <p:nvGrpSpPr>
          <p:cNvPr id="2" name="Group 14"/>
          <p:cNvGrpSpPr>
            <a:grpSpLocks/>
          </p:cNvGrpSpPr>
          <p:nvPr/>
        </p:nvGrpSpPr>
        <p:grpSpPr bwMode="auto">
          <a:xfrm>
            <a:off x="1158875" y="1642185"/>
            <a:ext cx="7467600" cy="4506693"/>
            <a:chOff x="0" y="0"/>
            <a:chExt cx="4997" cy="4512"/>
          </a:xfrm>
        </p:grpSpPr>
        <p:pic>
          <p:nvPicPr>
            <p:cNvPr id="15372" name="Picture 12" descr="Mudpot"/>
            <p:cNvPicPr>
              <a:picLocks noChangeAspect="1" noChangeArrowheads="1"/>
            </p:cNvPicPr>
            <p:nvPr/>
          </p:nvPicPr>
          <p:blipFill>
            <a:blip r:embed="rId3" cstate="print"/>
            <a:srcRect l="4918" t="9750" b="8395"/>
            <a:stretch>
              <a:fillRect/>
            </a:stretch>
          </p:blipFill>
          <p:spPr bwMode="auto">
            <a:xfrm>
              <a:off x="0" y="3140"/>
              <a:ext cx="2784" cy="1372"/>
            </a:xfrm>
            <a:prstGeom prst="rect">
              <a:avLst/>
            </a:prstGeom>
            <a:noFill/>
            <a:ln w="9525">
              <a:noFill/>
              <a:miter lim="800000"/>
              <a:headEnd/>
              <a:tailEnd/>
            </a:ln>
          </p:spPr>
        </p:pic>
        <p:pic>
          <p:nvPicPr>
            <p:cNvPr id="15370" name="Picture 10" descr="fumerole"/>
            <p:cNvPicPr>
              <a:picLocks noChangeAspect="1" noChangeArrowheads="1"/>
            </p:cNvPicPr>
            <p:nvPr/>
          </p:nvPicPr>
          <p:blipFill>
            <a:blip r:embed="rId4" cstate="print"/>
            <a:srcRect r="-1283" b="69"/>
            <a:stretch>
              <a:fillRect/>
            </a:stretch>
          </p:blipFill>
          <p:spPr bwMode="auto">
            <a:xfrm>
              <a:off x="0" y="1510"/>
              <a:ext cx="2832" cy="1733"/>
            </a:xfrm>
            <a:prstGeom prst="rect">
              <a:avLst/>
            </a:prstGeom>
            <a:noFill/>
            <a:ln w="9525">
              <a:noFill/>
              <a:miter lim="800000"/>
              <a:headEnd/>
              <a:tailEnd/>
            </a:ln>
          </p:spPr>
        </p:pic>
        <p:pic>
          <p:nvPicPr>
            <p:cNvPr id="15362" name="Picture 2" descr="Hot%20Spring"/>
            <p:cNvPicPr>
              <a:picLocks noChangeAspect="1" noChangeArrowheads="1"/>
            </p:cNvPicPr>
            <p:nvPr/>
          </p:nvPicPr>
          <p:blipFill>
            <a:blip r:embed="rId5" cstate="print"/>
            <a:srcRect b="13791"/>
            <a:stretch>
              <a:fillRect/>
            </a:stretch>
          </p:blipFill>
          <p:spPr bwMode="auto">
            <a:xfrm>
              <a:off x="24" y="0"/>
              <a:ext cx="2784" cy="1707"/>
            </a:xfrm>
            <a:prstGeom prst="rect">
              <a:avLst/>
            </a:prstGeom>
            <a:noFill/>
            <a:ln w="9525">
              <a:noFill/>
              <a:miter lim="800000"/>
              <a:headEnd/>
              <a:tailEnd/>
            </a:ln>
          </p:spPr>
        </p:pic>
        <p:pic>
          <p:nvPicPr>
            <p:cNvPr id="15369" name="Picture 9" descr="geyser3"/>
            <p:cNvPicPr>
              <a:picLocks noChangeAspect="1" noChangeArrowheads="1"/>
            </p:cNvPicPr>
            <p:nvPr/>
          </p:nvPicPr>
          <p:blipFill>
            <a:blip r:embed="rId6" cstate="print"/>
            <a:srcRect/>
            <a:stretch>
              <a:fillRect/>
            </a:stretch>
          </p:blipFill>
          <p:spPr bwMode="auto">
            <a:xfrm>
              <a:off x="2736" y="0"/>
              <a:ext cx="2261" cy="4512"/>
            </a:xfrm>
            <a:prstGeom prst="rect">
              <a:avLst/>
            </a:prstGeom>
            <a:noFill/>
            <a:ln w="9525">
              <a:noFill/>
              <a:miter lim="800000"/>
              <a:headEnd/>
              <a:tailEnd/>
            </a:ln>
          </p:spPr>
        </p:pic>
      </p:grpSp>
      <p:sp>
        <p:nvSpPr>
          <p:cNvPr id="3" name="Title 2"/>
          <p:cNvSpPr>
            <a:spLocks noGrp="1"/>
          </p:cNvSpPr>
          <p:nvPr>
            <p:ph type="title"/>
          </p:nvPr>
        </p:nvSpPr>
        <p:spPr/>
        <p:txBody>
          <a:bodyPr>
            <a:normAutofit fontScale="90000"/>
          </a:bodyPr>
          <a:lstStyle/>
          <a:p>
            <a:r>
              <a:rPr lang="en-US" dirty="0" smtClean="0"/>
              <a:t>Geothermal Features and Bioprospecting</a:t>
            </a:r>
            <a:endParaRPr lang="en-US" dirty="0"/>
          </a:p>
        </p:txBody>
      </p:sp>
      <p:sp>
        <p:nvSpPr>
          <p:cNvPr id="4" name="Content Placeholder 3"/>
          <p:cNvSpPr>
            <a:spLocks noGrp="1"/>
          </p:cNvSpPr>
          <p:nvPr>
            <p:ph idx="1"/>
          </p:nvPr>
        </p:nvSpPr>
        <p:spPr>
          <a:xfrm>
            <a:off x="457201" y="1600200"/>
            <a:ext cx="7696200" cy="4525963"/>
          </a:xfrm>
        </p:spPr>
        <p:txBody>
          <a:bodyPr/>
          <a:lstStyle/>
          <a:p>
            <a:endParaRPr lang="en-US" dirty="0"/>
          </a:p>
        </p:txBody>
      </p:sp>
    </p:spTree>
    <p:extLst>
      <p:ext uri="{BB962C8B-B14F-4D97-AF65-F5344CB8AC3E}">
        <p14:creationId xmlns:p14="http://schemas.microsoft.com/office/powerpoint/2010/main" val="327185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74638"/>
            <a:ext cx="8229600" cy="1143000"/>
          </a:xfrm>
        </p:spPr>
        <p:txBody>
          <a:bodyPr>
            <a:normAutofit fontScale="90000"/>
          </a:bodyPr>
          <a:lstStyle/>
          <a:p>
            <a:r>
              <a:rPr lang="en-US" dirty="0" smtClean="0"/>
              <a:t>Hot spots</a:t>
            </a:r>
            <a:br>
              <a:rPr lang="en-US" dirty="0" smtClean="0"/>
            </a:br>
            <a:r>
              <a:rPr lang="en-US" dirty="0" smtClean="0"/>
              <a:t> Furnace 3 to 5 mile depth</a:t>
            </a:r>
            <a:endParaRPr lang="en-US" dirty="0"/>
          </a:p>
        </p:txBody>
      </p:sp>
      <p:sp>
        <p:nvSpPr>
          <p:cNvPr id="5" name="Content Placeholder 4"/>
          <p:cNvSpPr>
            <a:spLocks noGrp="1"/>
          </p:cNvSpPr>
          <p:nvPr>
            <p:ph sz="half" idx="4294967295"/>
          </p:nvPr>
        </p:nvSpPr>
        <p:spPr>
          <a:xfrm>
            <a:off x="152400" y="1600200"/>
            <a:ext cx="8686800" cy="1905000"/>
          </a:xfrm>
        </p:spPr>
        <p:txBody>
          <a:bodyPr>
            <a:normAutofit fontScale="92500" lnSpcReduction="10000"/>
          </a:bodyPr>
          <a:lstStyle/>
          <a:p>
            <a:pPr marL="0" indent="0">
              <a:buNone/>
            </a:pPr>
            <a:r>
              <a:rPr lang="en-US" dirty="0" smtClean="0"/>
              <a:t>Yellowstone National Park contains more than 75% of the world’s geysers, along with fascinating and colorful mud pots, hot springs and </a:t>
            </a:r>
            <a:r>
              <a:rPr lang="en-US" dirty="0" err="1" smtClean="0"/>
              <a:t>fumeroles</a:t>
            </a:r>
            <a:r>
              <a:rPr lang="en-US" dirty="0" smtClean="0"/>
              <a:t>, all within seven major basin areas.</a:t>
            </a:r>
            <a:endParaRPr lang="en-US" dirty="0"/>
          </a:p>
        </p:txBody>
      </p:sp>
      <p:pic>
        <p:nvPicPr>
          <p:cNvPr id="25602" name="Picture 2" descr="C:\Users\jconant\Desktop\bas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366" y="3657601"/>
            <a:ext cx="4661301" cy="3091996"/>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jconant\Desktop\bas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657601"/>
            <a:ext cx="4637995" cy="309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84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Hot Springs</a:t>
            </a:r>
            <a:endParaRPr lang="en-US" dirty="0"/>
          </a:p>
        </p:txBody>
      </p:sp>
      <p:sp>
        <p:nvSpPr>
          <p:cNvPr id="3" name="Content Placeholder 2"/>
          <p:cNvSpPr>
            <a:spLocks noGrp="1"/>
          </p:cNvSpPr>
          <p:nvPr>
            <p:ph sz="half" idx="4294967295"/>
          </p:nvPr>
        </p:nvSpPr>
        <p:spPr>
          <a:xfrm>
            <a:off x="0" y="1600201"/>
            <a:ext cx="8610600" cy="1142999"/>
          </a:xfrm>
        </p:spPr>
        <p:txBody>
          <a:bodyPr/>
          <a:lstStyle/>
          <a:p>
            <a:pPr marL="457200" lvl="1" indent="0">
              <a:buNone/>
            </a:pPr>
            <a:r>
              <a:rPr lang="en-US" dirty="0" smtClean="0"/>
              <a:t>Heated water creates complex circulation within pools, creating the most colorful features in the park. </a:t>
            </a:r>
            <a:endParaRPr lang="en-US" dirty="0"/>
          </a:p>
        </p:txBody>
      </p:sp>
      <p:pic>
        <p:nvPicPr>
          <p:cNvPr id="24578" name="Picture 2" descr="C:\Users\jconant\Desktop\fumer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621" y="2971800"/>
            <a:ext cx="520037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jconant\Desktop\mammo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4" y="3629023"/>
            <a:ext cx="4546023"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7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Fumeroles</a:t>
            </a:r>
            <a:r>
              <a:rPr lang="en-US" dirty="0" smtClean="0"/>
              <a:t> or Steam Vents</a:t>
            </a:r>
            <a:endParaRPr lang="en-US" dirty="0"/>
          </a:p>
        </p:txBody>
      </p:sp>
      <p:sp>
        <p:nvSpPr>
          <p:cNvPr id="3" name="Content Placeholder 2"/>
          <p:cNvSpPr>
            <a:spLocks noGrp="1"/>
          </p:cNvSpPr>
          <p:nvPr>
            <p:ph sz="half" idx="1"/>
          </p:nvPr>
        </p:nvSpPr>
        <p:spPr>
          <a:xfrm>
            <a:off x="457200" y="1600200"/>
            <a:ext cx="2971800" cy="4525963"/>
          </a:xfrm>
        </p:spPr>
        <p:txBody>
          <a:bodyPr/>
          <a:lstStyle/>
          <a:p>
            <a:pPr marL="0" indent="0">
              <a:buNone/>
            </a:pPr>
            <a:r>
              <a:rPr lang="en-US" b="1" dirty="0" err="1" smtClean="0"/>
              <a:t>Fumeroles</a:t>
            </a:r>
            <a:r>
              <a:rPr lang="en-US" b="1" dirty="0" smtClean="0"/>
              <a:t>/Steam Vents</a:t>
            </a:r>
            <a:r>
              <a:rPr lang="en-US" dirty="0" smtClean="0"/>
              <a:t>: When a hot spring has more heat than water, the water evaporates before reaching the surface, creating a steam vent or </a:t>
            </a:r>
            <a:r>
              <a:rPr lang="en-US" dirty="0" err="1" smtClean="0"/>
              <a:t>fumerole</a:t>
            </a:r>
            <a:r>
              <a:rPr lang="en-US" dirty="0" smtClean="0"/>
              <a:t>. </a:t>
            </a:r>
            <a:endParaRPr lang="en-US" dirty="0"/>
          </a:p>
        </p:txBody>
      </p:sp>
      <p:sp>
        <p:nvSpPr>
          <p:cNvPr id="4" name="Content Placeholder 3"/>
          <p:cNvSpPr>
            <a:spLocks noGrp="1"/>
          </p:cNvSpPr>
          <p:nvPr>
            <p:ph sz="half" idx="2"/>
          </p:nvPr>
        </p:nvSpPr>
        <p:spPr/>
        <p:txBody>
          <a:bodyPr/>
          <a:lstStyle/>
          <a:p>
            <a:endParaRPr lang="en-US" dirty="0"/>
          </a:p>
        </p:txBody>
      </p:sp>
      <p:pic>
        <p:nvPicPr>
          <p:cNvPr id="22531" name="Picture 3" descr="C:\Users\jconant\Desktop\59867_poster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1" y="2438400"/>
            <a:ext cx="552449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834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Mudpots</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b="1" dirty="0" err="1" smtClean="0"/>
              <a:t>Mudpots</a:t>
            </a:r>
            <a:r>
              <a:rPr lang="en-US" b="1" dirty="0" smtClean="0"/>
              <a:t>:</a:t>
            </a:r>
          </a:p>
          <a:p>
            <a:pPr marL="0" indent="0">
              <a:buNone/>
            </a:pPr>
            <a:r>
              <a:rPr lang="en-US" dirty="0" smtClean="0"/>
              <a:t>Acidic features with a limited water supply. Some microorganisms use hydrogen sulfide, which rises from deep within the earth, as an energy source. They help convert the gas to sulfuric acid, which breaks down rock into clay. Various gases escape through the wet clay mud, causing it to bubble</a:t>
            </a:r>
            <a:endParaRPr lang="en-US" dirty="0"/>
          </a:p>
        </p:txBody>
      </p:sp>
      <p:sp>
        <p:nvSpPr>
          <p:cNvPr id="4" name="Content Placeholder 3"/>
          <p:cNvSpPr>
            <a:spLocks noGrp="1"/>
          </p:cNvSpPr>
          <p:nvPr>
            <p:ph sz="half" idx="2"/>
          </p:nvPr>
        </p:nvSpPr>
        <p:spPr/>
        <p:txBody>
          <a:bodyPr>
            <a:normAutofit fontScale="92500" lnSpcReduction="20000"/>
          </a:bodyPr>
          <a:lstStyle/>
          <a:p>
            <a:endParaRPr lang="en-US"/>
          </a:p>
        </p:txBody>
      </p:sp>
      <p:pic>
        <p:nvPicPr>
          <p:cNvPr id="21506" name="Picture 2" descr="C:\Users\jconant\Desktop\mudp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325" y="1295400"/>
            <a:ext cx="4365228" cy="2895601"/>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jconant\Desktop\sulphur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11" y="4175760"/>
            <a:ext cx="3922574" cy="294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224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Geysers</a:t>
            </a:r>
            <a:endParaRPr lang="en-US" dirty="0"/>
          </a:p>
        </p:txBody>
      </p:sp>
      <p:sp>
        <p:nvSpPr>
          <p:cNvPr id="3" name="Content Placeholder 2"/>
          <p:cNvSpPr>
            <a:spLocks noGrp="1"/>
          </p:cNvSpPr>
          <p:nvPr>
            <p:ph sz="half" idx="1"/>
          </p:nvPr>
        </p:nvSpPr>
        <p:spPr>
          <a:xfrm>
            <a:off x="457200" y="1600200"/>
            <a:ext cx="4724400" cy="4525963"/>
          </a:xfrm>
        </p:spPr>
        <p:txBody>
          <a:bodyPr>
            <a:normAutofit fontScale="85000" lnSpcReduction="20000"/>
          </a:bodyPr>
          <a:lstStyle/>
          <a:p>
            <a:r>
              <a:rPr lang="en-US" dirty="0" smtClean="0"/>
              <a:t>If there is a constriction along the plumbing system geyser activity or eruptive activity occurs.  Expanding steam bubbles build up behind constrictions and force water to overflow at the surface.  The release of water at the surface causes a sudden decline in the super-heated water below lowering the boiling temperature of water and allowing steam to form.  Water expands rapidly as steam to over 1,500 times its original volume!</a:t>
            </a:r>
          </a:p>
          <a:p>
            <a:endParaRPr lang="en-US" dirty="0"/>
          </a:p>
        </p:txBody>
      </p:sp>
      <p:sp>
        <p:nvSpPr>
          <p:cNvPr id="4" name="Content Placeholder 3"/>
          <p:cNvSpPr>
            <a:spLocks noGrp="1"/>
          </p:cNvSpPr>
          <p:nvPr>
            <p:ph sz="half" idx="2"/>
          </p:nvPr>
        </p:nvSpPr>
        <p:spPr>
          <a:xfrm>
            <a:off x="5257800" y="1600200"/>
            <a:ext cx="3429000" cy="4525963"/>
          </a:xfrm>
        </p:spPr>
        <p:txBody>
          <a:bodyPr>
            <a:normAutofit fontScale="85000" lnSpcReduction="20000"/>
          </a:bodyPr>
          <a:lstStyle/>
          <a:p>
            <a:endParaRPr lang="en-US" dirty="0"/>
          </a:p>
        </p:txBody>
      </p:sp>
      <p:pic>
        <p:nvPicPr>
          <p:cNvPr id="23554" name="Picture 2" descr="C:\Users\jconant\Desktop\gey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299" y="1828800"/>
            <a:ext cx="3278187" cy="491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241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Geysers vs Geezers</a:t>
            </a:r>
            <a:endParaRPr lang="en-US"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pic>
        <p:nvPicPr>
          <p:cNvPr id="19458" name="Picture 2" descr="C:\Users\jconant\Desktop\too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61" y="1676400"/>
            <a:ext cx="4208734" cy="4461556"/>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jconant\Desktop\old toon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3010"/>
            <a:ext cx="3657600" cy="512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267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Geologic Model of Geothermal Activity</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348580"/>
            <a:ext cx="7345892" cy="55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085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 of thermophile Colors</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443263"/>
            <a:ext cx="7239000" cy="542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880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Documents and Settings\Charles Amlaner\Desktop\YNP slide material\Bioprospecting issues in YNP 2008.tif"/>
          <p:cNvPicPr>
            <a:picLocks noChangeAspect="1" noChangeArrowheads="1"/>
          </p:cNvPicPr>
          <p:nvPr/>
        </p:nvPicPr>
        <p:blipFill>
          <a:blip r:embed="rId3" cstate="print"/>
          <a:srcRect/>
          <a:stretch>
            <a:fillRect/>
          </a:stretch>
        </p:blipFill>
        <p:spPr bwMode="auto">
          <a:xfrm>
            <a:off x="4294136" y="171450"/>
            <a:ext cx="4735564" cy="6483120"/>
          </a:xfrm>
          <a:prstGeom prst="rect">
            <a:avLst/>
          </a:prstGeom>
          <a:noFill/>
        </p:spPr>
      </p:pic>
      <p:pic>
        <p:nvPicPr>
          <p:cNvPr id="103425" name="Picture 1" descr="C:\Documents and Settings\Charles Amlaner\Desktop\Yellowstone\Yellowstone advertising pictures 2008\DSC_1771a reduced.jpg"/>
          <p:cNvPicPr>
            <a:picLocks noChangeAspect="1" noChangeArrowheads="1"/>
          </p:cNvPicPr>
          <p:nvPr/>
        </p:nvPicPr>
        <p:blipFill>
          <a:blip r:embed="rId4" cstate="print"/>
          <a:srcRect/>
          <a:stretch>
            <a:fillRect/>
          </a:stretch>
        </p:blipFill>
        <p:spPr bwMode="auto">
          <a:xfrm>
            <a:off x="0" y="4076699"/>
            <a:ext cx="4191000" cy="2783309"/>
          </a:xfrm>
          <a:prstGeom prst="rect">
            <a:avLst/>
          </a:prstGeom>
          <a:noFill/>
        </p:spPr>
      </p:pic>
      <p:pic>
        <p:nvPicPr>
          <p:cNvPr id="103426" name="Picture 2" descr="C:\Documents and Settings\Charles Amlaner\Desktop\Yellowstone\Yellowstone advertising pictures 2008\DSC_1760a reduced.jpg"/>
          <p:cNvPicPr>
            <a:picLocks noChangeAspect="1" noChangeArrowheads="1"/>
          </p:cNvPicPr>
          <p:nvPr/>
        </p:nvPicPr>
        <p:blipFill>
          <a:blip r:embed="rId5" cstate="print"/>
          <a:srcRect t="37784" r="2107" b="35685"/>
          <a:stretch>
            <a:fillRect/>
          </a:stretch>
        </p:blipFill>
        <p:spPr bwMode="auto">
          <a:xfrm>
            <a:off x="-38100" y="2819400"/>
            <a:ext cx="4240651" cy="1704803"/>
          </a:xfrm>
          <a:prstGeom prst="rect">
            <a:avLst/>
          </a:prstGeom>
          <a:noFill/>
        </p:spPr>
      </p:pic>
      <p:pic>
        <p:nvPicPr>
          <p:cNvPr id="103427" name="Picture 3" descr="C:\Documents and Settings\Charles Amlaner\Desktop\Yellowstone\Yellowstone advertising pictures 2008\DSC_2247a reduced.jpg"/>
          <p:cNvPicPr>
            <a:picLocks noChangeAspect="1" noChangeArrowheads="1"/>
          </p:cNvPicPr>
          <p:nvPr/>
        </p:nvPicPr>
        <p:blipFill>
          <a:blip r:embed="rId6" cstate="print"/>
          <a:srcRect t="53178"/>
          <a:stretch>
            <a:fillRect/>
          </a:stretch>
        </p:blipFill>
        <p:spPr bwMode="auto">
          <a:xfrm>
            <a:off x="0" y="-40063"/>
            <a:ext cx="4191000" cy="2954713"/>
          </a:xfrm>
          <a:prstGeom prst="rect">
            <a:avLst/>
          </a:prstGeom>
          <a:noFill/>
        </p:spPr>
      </p:pic>
      <p:sp>
        <p:nvSpPr>
          <p:cNvPr id="6" name="TextBox 5"/>
          <p:cNvSpPr txBox="1"/>
          <p:nvPr/>
        </p:nvSpPr>
        <p:spPr>
          <a:xfrm>
            <a:off x="15770" y="4367280"/>
            <a:ext cx="4265078" cy="646331"/>
          </a:xfrm>
          <a:prstGeom prst="rect">
            <a:avLst/>
          </a:prstGeom>
          <a:noFill/>
        </p:spPr>
        <p:txBody>
          <a:bodyPr wrap="none" rtlCol="0">
            <a:spAutoFit/>
          </a:bodyPr>
          <a:lstStyle/>
          <a:p>
            <a:r>
              <a:rPr lang="en-US" sz="3600" dirty="0" smtClean="0">
                <a:solidFill>
                  <a:schemeClr val="bg1"/>
                </a:solidFill>
                <a:effectLst>
                  <a:outerShdw blurRad="38100" dist="38100" dir="2700000" algn="tl">
                    <a:srgbClr val="000000">
                      <a:alpha val="43137"/>
                    </a:srgbClr>
                  </a:outerShdw>
                </a:effectLst>
              </a:rPr>
              <a:t>Issue: </a:t>
            </a:r>
            <a:r>
              <a:rPr lang="en-US" sz="3600" dirty="0" err="1" smtClean="0">
                <a:solidFill>
                  <a:schemeClr val="bg1"/>
                </a:solidFill>
                <a:effectLst>
                  <a:outerShdw blurRad="38100" dist="38100" dir="2700000" algn="tl">
                    <a:srgbClr val="000000">
                      <a:alpha val="43137"/>
                    </a:srgbClr>
                  </a:outerShdw>
                </a:effectLst>
              </a:rPr>
              <a:t>Bioprospecting</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8470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Greater Yellowstone Ecosystem</a:t>
            </a:r>
            <a:endParaRPr lang="en-US" dirty="0"/>
          </a:p>
        </p:txBody>
      </p:sp>
      <p:sp>
        <p:nvSpPr>
          <p:cNvPr id="3" name="Content Placeholder 2"/>
          <p:cNvSpPr>
            <a:spLocks noGrp="1"/>
          </p:cNvSpPr>
          <p:nvPr>
            <p:ph sz="half" idx="1"/>
          </p:nvPr>
        </p:nvSpPr>
        <p:spPr/>
        <p:txBody>
          <a:bodyPr>
            <a:normAutofit lnSpcReduction="10000"/>
          </a:bodyPr>
          <a:lstStyle/>
          <a:p>
            <a:endParaRPr lang="en-US"/>
          </a:p>
        </p:txBody>
      </p:sp>
      <p:sp>
        <p:nvSpPr>
          <p:cNvPr id="4" name="Content Placeholder 3"/>
          <p:cNvSpPr>
            <a:spLocks noGrp="1"/>
          </p:cNvSpPr>
          <p:nvPr>
            <p:ph sz="half" idx="2"/>
          </p:nvPr>
        </p:nvSpPr>
        <p:spPr>
          <a:xfrm>
            <a:off x="4267200" y="1600200"/>
            <a:ext cx="4419600" cy="4525963"/>
          </a:xfrm>
        </p:spPr>
        <p:txBody>
          <a:bodyPr>
            <a:normAutofit lnSpcReduction="10000"/>
          </a:bodyPr>
          <a:lstStyle/>
          <a:p>
            <a:pPr marL="0" indent="0">
              <a:buNone/>
            </a:pPr>
            <a:r>
              <a:rPr lang="en-US" dirty="0" smtClean="0"/>
              <a:t>19,000 – 28,000 </a:t>
            </a:r>
            <a:r>
              <a:rPr lang="en-US" dirty="0" err="1" smtClean="0"/>
              <a:t>sq</a:t>
            </a:r>
            <a:r>
              <a:rPr lang="en-US" dirty="0" smtClean="0"/>
              <a:t> mi.</a:t>
            </a:r>
          </a:p>
          <a:p>
            <a:pPr marL="0" indent="0">
              <a:buNone/>
            </a:pPr>
            <a:r>
              <a:rPr lang="en-US" dirty="0" err="1" smtClean="0"/>
              <a:t>Mgt</a:t>
            </a:r>
            <a:r>
              <a:rPr lang="en-US" dirty="0" smtClean="0"/>
              <a:t> by Fed, State, and tribal governments.</a:t>
            </a:r>
          </a:p>
          <a:p>
            <a:pPr marL="0" indent="0">
              <a:buNone/>
            </a:pPr>
            <a:r>
              <a:rPr lang="en-US" dirty="0" smtClean="0"/>
              <a:t>Management Challenges:</a:t>
            </a:r>
          </a:p>
          <a:p>
            <a:pPr marL="0" indent="0">
              <a:buNone/>
            </a:pPr>
            <a:r>
              <a:rPr lang="en-US" dirty="0"/>
              <a:t> </a:t>
            </a:r>
            <a:r>
              <a:rPr lang="en-US" dirty="0" smtClean="0"/>
              <a:t>    climate change</a:t>
            </a:r>
          </a:p>
          <a:p>
            <a:pPr marL="0" indent="0">
              <a:buNone/>
            </a:pPr>
            <a:r>
              <a:rPr lang="en-US" dirty="0"/>
              <a:t> </a:t>
            </a:r>
            <a:r>
              <a:rPr lang="en-US" dirty="0" smtClean="0"/>
              <a:t>    invasive species</a:t>
            </a:r>
          </a:p>
          <a:p>
            <a:pPr marL="0" indent="0">
              <a:buNone/>
            </a:pPr>
            <a:r>
              <a:rPr lang="en-US" dirty="0"/>
              <a:t> </a:t>
            </a:r>
            <a:r>
              <a:rPr lang="en-US" dirty="0" smtClean="0"/>
              <a:t>    land use change</a:t>
            </a:r>
          </a:p>
          <a:p>
            <a:pPr marL="0" indent="0">
              <a:buNone/>
            </a:pPr>
            <a:r>
              <a:rPr lang="en-US" dirty="0"/>
              <a:t> </a:t>
            </a:r>
            <a:r>
              <a:rPr lang="en-US" dirty="0" smtClean="0"/>
              <a:t>    cross political boundaries</a:t>
            </a:r>
          </a:p>
          <a:p>
            <a:pPr marL="0" indent="0">
              <a:buNone/>
            </a:pPr>
            <a:r>
              <a:rPr lang="en-US" dirty="0"/>
              <a:t> </a:t>
            </a:r>
            <a:r>
              <a:rPr lang="en-US" dirty="0" smtClean="0"/>
              <a:t>    forest fires</a:t>
            </a:r>
            <a:endParaRPr lang="en-US" dirty="0"/>
          </a:p>
        </p:txBody>
      </p:sp>
      <p:pic>
        <p:nvPicPr>
          <p:cNvPr id="2050" name="Picture 2" descr="C:\Users\jconant\Desktop\yellowstone-fountain-geyser_2018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19200"/>
            <a:ext cx="3854451" cy="28908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conant\Desktop\Yellowstone National Park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110038"/>
            <a:ext cx="3663948" cy="2747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986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Use </a:t>
            </a:r>
            <a:r>
              <a:rPr lang="en-US" dirty="0" err="1" smtClean="0"/>
              <a:t>Mgt</a:t>
            </a:r>
            <a:r>
              <a:rPr lang="en-US" dirty="0" smtClean="0"/>
              <a:t> Goals</a:t>
            </a:r>
            <a:endParaRPr lang="en-US" dirty="0"/>
          </a:p>
        </p:txBody>
      </p:sp>
      <p:sp>
        <p:nvSpPr>
          <p:cNvPr id="3" name="Content Placeholder 2"/>
          <p:cNvSpPr>
            <a:spLocks noGrp="1"/>
          </p:cNvSpPr>
          <p:nvPr>
            <p:ph idx="1"/>
          </p:nvPr>
        </p:nvSpPr>
        <p:spPr>
          <a:xfrm>
            <a:off x="457200" y="1600200"/>
            <a:ext cx="8534400" cy="4800600"/>
          </a:xfrm>
        </p:spPr>
        <p:txBody>
          <a:bodyPr>
            <a:normAutofit/>
          </a:bodyPr>
          <a:lstStyle/>
          <a:p>
            <a:pPr marL="0" indent="0">
              <a:buNone/>
            </a:pPr>
            <a:r>
              <a:rPr lang="en-US" dirty="0" smtClean="0"/>
              <a:t>Provide high quality, safe, educational experience.</a:t>
            </a:r>
          </a:p>
          <a:p>
            <a:pPr marL="0" indent="0">
              <a:buNone/>
            </a:pPr>
            <a:r>
              <a:rPr lang="en-US" dirty="0" smtClean="0"/>
              <a:t>Provide visitor and employee health and safety.</a:t>
            </a:r>
          </a:p>
          <a:p>
            <a:pPr marL="0" indent="0">
              <a:buNone/>
            </a:pPr>
            <a:r>
              <a:rPr lang="en-US" dirty="0" smtClean="0"/>
              <a:t>Protect wilderness character and values.</a:t>
            </a:r>
          </a:p>
          <a:p>
            <a:pPr marL="0" indent="0">
              <a:buNone/>
            </a:pPr>
            <a:r>
              <a:rPr lang="en-US" dirty="0" smtClean="0"/>
              <a:t>Preserve pristine air quality.</a:t>
            </a:r>
          </a:p>
          <a:p>
            <a:pPr marL="0" indent="0">
              <a:buNone/>
            </a:pPr>
            <a:r>
              <a:rPr lang="en-US" dirty="0" smtClean="0"/>
              <a:t>Preserve natural soundscapes.</a:t>
            </a:r>
          </a:p>
          <a:p>
            <a:pPr marL="0" indent="0">
              <a:buNone/>
            </a:pPr>
            <a:r>
              <a:rPr lang="en-US" dirty="0" smtClean="0"/>
              <a:t>Mitigate impacts to wildlife.</a:t>
            </a:r>
          </a:p>
          <a:p>
            <a:pPr marL="0" indent="0">
              <a:buNone/>
            </a:pPr>
            <a:r>
              <a:rPr lang="en-US" dirty="0" smtClean="0"/>
              <a:t>Coordinate with partners &amp; gateway communities.</a:t>
            </a:r>
            <a:endParaRPr lang="en-US" dirty="0"/>
          </a:p>
        </p:txBody>
      </p:sp>
    </p:spTree>
    <p:extLst>
      <p:ext uri="{BB962C8B-B14F-4D97-AF65-F5344CB8AC3E}">
        <p14:creationId xmlns:p14="http://schemas.microsoft.com/office/powerpoint/2010/main" val="2190813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Concerns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Overcrowding</a:t>
            </a:r>
          </a:p>
          <a:p>
            <a:pPr marL="0" indent="0">
              <a:buNone/>
            </a:pPr>
            <a:r>
              <a:rPr lang="en-US" dirty="0" smtClean="0"/>
              <a:t>Visitor impacts on natural resources</a:t>
            </a:r>
          </a:p>
          <a:p>
            <a:pPr marL="0" indent="0">
              <a:buNone/>
            </a:pPr>
            <a:r>
              <a:rPr lang="en-US" dirty="0" smtClean="0"/>
              <a:t>Noise and air pollution</a:t>
            </a:r>
          </a:p>
          <a:p>
            <a:pPr marL="0" indent="0">
              <a:buNone/>
            </a:pPr>
            <a:r>
              <a:rPr lang="en-US" dirty="0" smtClean="0"/>
              <a:t>Availability of facilities and services</a:t>
            </a:r>
          </a:p>
          <a:p>
            <a:pPr marL="0" indent="0">
              <a:buNone/>
            </a:pPr>
            <a:r>
              <a:rPr lang="en-US" dirty="0" smtClean="0"/>
              <a:t>Restricting snowmobiles – require guides</a:t>
            </a:r>
          </a:p>
          <a:p>
            <a:pPr marL="0" indent="0">
              <a:buNone/>
            </a:pPr>
            <a:r>
              <a:rPr lang="en-US" dirty="0" smtClean="0"/>
              <a:t>Impacts on local and regional economies</a:t>
            </a:r>
          </a:p>
          <a:p>
            <a:pPr marL="0" indent="0">
              <a:buNone/>
            </a:pPr>
            <a:r>
              <a:rPr lang="en-US" dirty="0" smtClean="0"/>
              <a:t>Wildlife using OSV groomed roads</a:t>
            </a:r>
          </a:p>
          <a:p>
            <a:pPr marL="0" indent="0">
              <a:buNone/>
            </a:pPr>
            <a:r>
              <a:rPr lang="en-US" dirty="0" smtClean="0">
                <a:hlinkClick r:id="rId2"/>
              </a:rPr>
              <a:t>www.nps.gov/yell/planyourvisit/winteruse.htm</a:t>
            </a:r>
            <a:endParaRPr lang="en-US" dirty="0"/>
          </a:p>
        </p:txBody>
      </p:sp>
    </p:spTree>
    <p:extLst>
      <p:ext uri="{BB962C8B-B14F-4D97-AF65-F5344CB8AC3E}">
        <p14:creationId xmlns:p14="http://schemas.microsoft.com/office/powerpoint/2010/main" val="3224577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Documents and Settings\Charles Amlaner\Desktop\Snowmobiles in Yellowstone\28snowmobiles_lg.jpg"/>
          <p:cNvPicPr>
            <a:picLocks noChangeAspect="1" noChangeArrowheads="1"/>
          </p:cNvPicPr>
          <p:nvPr/>
        </p:nvPicPr>
        <p:blipFill>
          <a:blip r:embed="rId3" cstate="print"/>
          <a:srcRect/>
          <a:stretch>
            <a:fillRect/>
          </a:stretch>
        </p:blipFill>
        <p:spPr bwMode="auto">
          <a:xfrm>
            <a:off x="0" y="0"/>
            <a:ext cx="5715000" cy="3524250"/>
          </a:xfrm>
          <a:prstGeom prst="rect">
            <a:avLst/>
          </a:prstGeom>
          <a:noFill/>
        </p:spPr>
      </p:pic>
      <p:pic>
        <p:nvPicPr>
          <p:cNvPr id="14340" name="Picture 4" descr="C:\Documents and Settings\Charles Amlaner\Desktop\Snowmobiles in Yellowstone\Gale Norton US Interior Secretary tours Yellowstone on snowmobile.jpg"/>
          <p:cNvPicPr>
            <a:picLocks noChangeAspect="1" noChangeArrowheads="1"/>
          </p:cNvPicPr>
          <p:nvPr/>
        </p:nvPicPr>
        <p:blipFill>
          <a:blip r:embed="rId4" cstate="print"/>
          <a:srcRect/>
          <a:stretch>
            <a:fillRect/>
          </a:stretch>
        </p:blipFill>
        <p:spPr bwMode="auto">
          <a:xfrm>
            <a:off x="3952875" y="3532603"/>
            <a:ext cx="5191125" cy="3325397"/>
          </a:xfrm>
          <a:prstGeom prst="rect">
            <a:avLst/>
          </a:prstGeom>
          <a:noFill/>
        </p:spPr>
      </p:pic>
      <p:pic>
        <p:nvPicPr>
          <p:cNvPr id="14341" name="Picture 5" descr="C:\Documents and Settings\Charles Amlaner\Desktop\Snowmobiles in Yellowstone\GD6499197@Snowmobiles-at-night--34.jpg"/>
          <p:cNvPicPr>
            <a:picLocks noChangeAspect="1" noChangeArrowheads="1"/>
          </p:cNvPicPr>
          <p:nvPr/>
        </p:nvPicPr>
        <p:blipFill>
          <a:blip r:embed="rId5" cstate="print"/>
          <a:srcRect l="9333" r="9333"/>
          <a:stretch>
            <a:fillRect/>
          </a:stretch>
        </p:blipFill>
        <p:spPr bwMode="auto">
          <a:xfrm>
            <a:off x="5454089" y="0"/>
            <a:ext cx="3689911" cy="3505200"/>
          </a:xfrm>
          <a:prstGeom prst="rect">
            <a:avLst/>
          </a:prstGeom>
          <a:noFill/>
        </p:spPr>
      </p:pic>
      <p:pic>
        <p:nvPicPr>
          <p:cNvPr id="14342" name="Picture 6" descr="C:\Documents and Settings\Charles Amlaner\Desktop\Yellowstone\Yellowstone - Use of Public lands\Snowmobiles at Yellowstone\Snowmobile059.jpg"/>
          <p:cNvPicPr>
            <a:picLocks noChangeAspect="1" noChangeArrowheads="1"/>
          </p:cNvPicPr>
          <p:nvPr/>
        </p:nvPicPr>
        <p:blipFill>
          <a:blip r:embed="rId6" cstate="print"/>
          <a:srcRect l="6400" t="6400" r="14400" b="14933"/>
          <a:stretch>
            <a:fillRect/>
          </a:stretch>
        </p:blipFill>
        <p:spPr bwMode="auto">
          <a:xfrm>
            <a:off x="-15240" y="3531881"/>
            <a:ext cx="4526280" cy="3371821"/>
          </a:xfrm>
          <a:prstGeom prst="rect">
            <a:avLst/>
          </a:prstGeom>
          <a:noFill/>
        </p:spPr>
      </p:pic>
    </p:spTree>
    <p:extLst>
      <p:ext uri="{BB962C8B-B14F-4D97-AF65-F5344CB8AC3E}">
        <p14:creationId xmlns:p14="http://schemas.microsoft.com/office/powerpoint/2010/main" val="1503987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jconant\Desktop\old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915" y="25400"/>
            <a:ext cx="3556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jconant\Desktop\early-snowplane-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6812"/>
            <a:ext cx="6380162" cy="305915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jconant\Desktop\Yellowstone-Snowplan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5603997" cy="3706812"/>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jconant\Desktop\old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4714875"/>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Users\jconant\Desktop\old6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3135" y="2162629"/>
            <a:ext cx="4090865" cy="271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643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4363"/>
            <a:ext cx="8229600" cy="1143000"/>
          </a:xfrm>
        </p:spPr>
        <p:txBody>
          <a:bodyPr/>
          <a:lstStyle/>
          <a:p>
            <a:r>
              <a:rPr lang="en-US" dirty="0" smtClean="0"/>
              <a:t>New Best Available Technology</a:t>
            </a:r>
            <a:endParaRPr lang="en-US" dirty="0"/>
          </a:p>
        </p:txBody>
      </p:sp>
      <p:sp>
        <p:nvSpPr>
          <p:cNvPr id="3" name="Content Placeholder 2"/>
          <p:cNvSpPr>
            <a:spLocks noGrp="1"/>
          </p:cNvSpPr>
          <p:nvPr>
            <p:ph idx="1"/>
          </p:nvPr>
        </p:nvSpPr>
        <p:spPr/>
        <p:txBody>
          <a:bodyPr/>
          <a:lstStyle/>
          <a:p>
            <a:r>
              <a:rPr lang="en-US" dirty="0" smtClean="0">
                <a:hlinkClick r:id="rId2"/>
              </a:rPr>
              <a:t>new BAT</a:t>
            </a:r>
            <a:endParaRPr lang="en-US" dirty="0" smtClean="0">
              <a:effectLst/>
            </a:endParaRPr>
          </a:p>
          <a:p>
            <a:endParaRPr lang="en-US" dirty="0"/>
          </a:p>
        </p:txBody>
      </p:sp>
      <p:pic>
        <p:nvPicPr>
          <p:cNvPr id="18434" name="Picture 2" descr="C:\Users\jconant\Desktop\old 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634" y="3931104"/>
            <a:ext cx="4267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jconant\Desktop\too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58637"/>
            <a:ext cx="4395034" cy="2739571"/>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Users\jconant\Desktop\toon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 y="3931105"/>
            <a:ext cx="4541658" cy="283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34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Park History</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European Americans began exploring in early 1800s.</a:t>
            </a:r>
          </a:p>
          <a:p>
            <a:pPr marL="0" indent="0">
              <a:buNone/>
            </a:pPr>
            <a:r>
              <a:rPr lang="en-US" dirty="0" smtClean="0"/>
              <a:t>First “organized” expedition in 1870.</a:t>
            </a:r>
          </a:p>
          <a:p>
            <a:pPr marL="0" indent="0">
              <a:buNone/>
            </a:pPr>
            <a:r>
              <a:rPr lang="en-US" dirty="0" smtClean="0"/>
              <a:t>YNP is established in 1872.</a:t>
            </a:r>
          </a:p>
          <a:p>
            <a:pPr marL="0" indent="0">
              <a:buNone/>
            </a:pPr>
            <a:r>
              <a:rPr lang="en-US" dirty="0" smtClean="0"/>
              <a:t>Railroad arrives in 1883, allowing easier access.</a:t>
            </a:r>
          </a:p>
          <a:p>
            <a:pPr marL="0" indent="0">
              <a:buNone/>
            </a:pPr>
            <a:r>
              <a:rPr lang="en-US" dirty="0" smtClean="0"/>
              <a:t>US Army manages park from 1886 thru 1918.</a:t>
            </a:r>
          </a:p>
          <a:p>
            <a:pPr marL="0" indent="0">
              <a:buNone/>
            </a:pPr>
            <a:r>
              <a:rPr lang="en-US" dirty="0" smtClean="0"/>
              <a:t>NPS created in 1916.</a:t>
            </a:r>
          </a:p>
          <a:p>
            <a:pPr marL="0" indent="0">
              <a:buNone/>
            </a:pPr>
            <a:r>
              <a:rPr lang="en-US" dirty="0" smtClean="0"/>
              <a:t>Leopold Report created wildlife </a:t>
            </a:r>
            <a:r>
              <a:rPr lang="en-US" dirty="0" err="1" smtClean="0"/>
              <a:t>mgt</a:t>
            </a:r>
            <a:r>
              <a:rPr lang="en-US" dirty="0" smtClean="0"/>
              <a:t> policies 1963.</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0351737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History</a:t>
            </a:r>
            <a:endParaRPr lang="en-US" dirty="0"/>
          </a:p>
        </p:txBody>
      </p:sp>
      <p:sp>
        <p:nvSpPr>
          <p:cNvPr id="3" name="Content Placeholder 2"/>
          <p:cNvSpPr>
            <a:spLocks noGrp="1"/>
          </p:cNvSpPr>
          <p:nvPr>
            <p:ph idx="1"/>
          </p:nvPr>
        </p:nvSpPr>
        <p:spPr/>
        <p:txBody>
          <a:bodyPr/>
          <a:lstStyle/>
          <a:p>
            <a:pPr marL="0" indent="0">
              <a:buNone/>
            </a:pPr>
            <a:r>
              <a:rPr lang="en-US" dirty="0" smtClean="0"/>
              <a:t>1988 FIRE!</a:t>
            </a:r>
          </a:p>
          <a:p>
            <a:pPr marL="0" indent="0">
              <a:buNone/>
            </a:pPr>
            <a:r>
              <a:rPr lang="en-US" dirty="0" smtClean="0"/>
              <a:t>1995 Wolves are reintroduced to YNP.</a:t>
            </a:r>
          </a:p>
          <a:p>
            <a:pPr marL="0" indent="0">
              <a:buNone/>
            </a:pPr>
            <a:endParaRPr lang="en-US" dirty="0"/>
          </a:p>
        </p:txBody>
      </p:sp>
      <p:pic>
        <p:nvPicPr>
          <p:cNvPr id="14338" name="Picture 2" descr="C:\Users\jconant\Desktop\ol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22688"/>
            <a:ext cx="5666227" cy="313531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jconant\Desktop\S0926-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3001963"/>
            <a:ext cx="4681538" cy="372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587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descr="C:\Users\jconant\Desktop\ol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50292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Users\jconant\Desktop\old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321" y="4336337"/>
            <a:ext cx="4237179" cy="289540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C:\Users\jconant\Desktop\old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902" y="2776959"/>
            <a:ext cx="3352800" cy="185521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C:\Users\jconant\Desktop\old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0" y="-185696"/>
            <a:ext cx="4508500" cy="308780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Users\jconant\Desktop\old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378" y="4321823"/>
            <a:ext cx="4419600" cy="2785182"/>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C:\Users\jconant\Desktop\old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95" y="2362200"/>
            <a:ext cx="4583307" cy="212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52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C:\Users\jconant\Desktop\ol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121"/>
            <a:ext cx="4538220" cy="335639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jconant\Desktop\old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591" y="0"/>
            <a:ext cx="4573123" cy="2957286"/>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C:\Users\jconant\Desktop\old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07513"/>
            <a:ext cx="5143500" cy="324640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Users\jconant\Desktop\Minerva-Terrace-Bicycle-Corps-001-450x3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788" y="3124200"/>
            <a:ext cx="5090926" cy="373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340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or Pleasure?</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jconant\Desktop\trenvpic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98600"/>
            <a:ext cx="7980837" cy="530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14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t>Land Use Patterns</a:t>
            </a:r>
            <a:r>
              <a:rPr lang="en-US" dirty="0" smtClean="0"/>
              <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endParaRPr lang="en-US" dirty="0" smtClean="0">
              <a:effectLst/>
            </a:endParaRPr>
          </a:p>
          <a:p>
            <a:endParaRPr lang="en-US" dirty="0"/>
          </a:p>
        </p:txBody>
      </p:sp>
      <p:sp>
        <p:nvSpPr>
          <p:cNvPr id="4" name="Content Placeholder 3"/>
          <p:cNvSpPr>
            <a:spLocks noGrp="1"/>
          </p:cNvSpPr>
          <p:nvPr>
            <p:ph sz="half" idx="2"/>
          </p:nvPr>
        </p:nvSpPr>
        <p:spPr/>
        <p:txBody>
          <a:bodyPr>
            <a:normAutofit lnSpcReduction="10000"/>
          </a:bodyPr>
          <a:lstStyle/>
          <a:p>
            <a:pPr marL="0" indent="0">
              <a:buNone/>
            </a:pPr>
            <a:r>
              <a:rPr lang="en-US" dirty="0" smtClean="0"/>
              <a:t>Land use outside the park affects ecology in the park.</a:t>
            </a:r>
          </a:p>
          <a:p>
            <a:pPr marL="0" indent="0">
              <a:buNone/>
            </a:pPr>
            <a:r>
              <a:rPr lang="en-US" dirty="0" smtClean="0"/>
              <a:t>Pop in GYE has increased more than 50% since 1990.</a:t>
            </a:r>
          </a:p>
          <a:p>
            <a:pPr marL="0" indent="0">
              <a:buNone/>
            </a:pPr>
            <a:r>
              <a:rPr lang="en-US" dirty="0" smtClean="0"/>
              <a:t>About 27% of land is private (mostly valleys).</a:t>
            </a:r>
          </a:p>
          <a:p>
            <a:pPr marL="0" indent="0">
              <a:buNone/>
            </a:pPr>
            <a:r>
              <a:rPr lang="en-US" dirty="0" smtClean="0"/>
              <a:t>About 18% used for agriculture.</a:t>
            </a:r>
          </a:p>
          <a:p>
            <a:pPr marL="0" indent="0">
              <a:buNone/>
            </a:pPr>
            <a:endParaRPr lang="en-US" dirty="0"/>
          </a:p>
        </p:txBody>
      </p:sp>
      <p:pic>
        <p:nvPicPr>
          <p:cNvPr id="3074" name="Picture 2" descr="C:\Users\jconant\Desktop\ynp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6" y="3833813"/>
            <a:ext cx="3979193" cy="302418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conant\Desktop\ynp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6" y="1114698"/>
            <a:ext cx="3979193" cy="271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664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Use &amp; Policy</a:t>
            </a:r>
            <a:endParaRPr lang="en-US" dirty="0"/>
          </a:p>
        </p:txBody>
      </p:sp>
      <p:sp>
        <p:nvSpPr>
          <p:cNvPr id="3" name="Content Placeholder 2"/>
          <p:cNvSpPr>
            <a:spLocks noGrp="1"/>
          </p:cNvSpPr>
          <p:nvPr>
            <p:ph idx="1"/>
          </p:nvPr>
        </p:nvSpPr>
        <p:spPr/>
        <p:txBody>
          <a:bodyPr/>
          <a:lstStyle/>
          <a:p>
            <a:pPr marL="0" indent="0">
              <a:buNone/>
            </a:pPr>
            <a:r>
              <a:rPr lang="en-US" dirty="0" smtClean="0"/>
              <a:t>Water rights are old and contested.</a:t>
            </a:r>
          </a:p>
          <a:p>
            <a:pPr marL="0" indent="0">
              <a:buNone/>
            </a:pPr>
            <a:r>
              <a:rPr lang="en-US" dirty="0" smtClean="0"/>
              <a:t>Water is pulled from surface (vs ground) sources.</a:t>
            </a:r>
            <a:endParaRPr lang="en-US" dirty="0"/>
          </a:p>
        </p:txBody>
      </p:sp>
      <p:pic>
        <p:nvPicPr>
          <p:cNvPr id="4098" name="Picture 2" descr="C:\Users\jconant\Desktop\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76600"/>
            <a:ext cx="8105552" cy="297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122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Biodiversity</a:t>
            </a:r>
            <a:endParaRPr lang="en-US" dirty="0"/>
          </a:p>
        </p:txBody>
      </p:sp>
      <p:sp>
        <p:nvSpPr>
          <p:cNvPr id="3" name="Content Placeholder 2"/>
          <p:cNvSpPr>
            <a:spLocks noGrp="1"/>
          </p:cNvSpPr>
          <p:nvPr>
            <p:ph sz="half" idx="1"/>
          </p:nvPr>
        </p:nvSpPr>
        <p:spPr/>
        <p:txBody>
          <a:bodyPr/>
          <a:lstStyle/>
          <a:p>
            <a:pPr marL="0" indent="0">
              <a:buNone/>
            </a:pPr>
            <a:r>
              <a:rPr lang="en-US" dirty="0" smtClean="0"/>
              <a:t>Eco SYSTEM - All species play important role.</a:t>
            </a:r>
          </a:p>
          <a:p>
            <a:endParaRPr lang="en-US" dirty="0"/>
          </a:p>
        </p:txBody>
      </p:sp>
      <p:sp>
        <p:nvSpPr>
          <p:cNvPr id="5" name="Content Placeholder 4"/>
          <p:cNvSpPr>
            <a:spLocks noGrp="1"/>
          </p:cNvSpPr>
          <p:nvPr>
            <p:ph sz="half" idx="2"/>
          </p:nvPr>
        </p:nvSpPr>
        <p:spPr/>
        <p:txBody>
          <a:bodyPr/>
          <a:lstStyle/>
          <a:p>
            <a:pPr marL="0" indent="0">
              <a:buNone/>
            </a:pPr>
            <a:r>
              <a:rPr lang="en-US" dirty="0" smtClean="0"/>
              <a:t>Measures - # species (richness) and abundance (evenness).</a:t>
            </a:r>
            <a:endParaRPr lang="en-US" dirty="0"/>
          </a:p>
        </p:txBody>
      </p:sp>
      <p:pic>
        <p:nvPicPr>
          <p:cNvPr id="5122" name="Picture 2" descr="C:\Users\jconant\Desktop\mammal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143" y="2967037"/>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conant\Desktop\foodweb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77" y="3429000"/>
            <a:ext cx="3924300"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726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pPr algn="l"/>
            <a:r>
              <a:rPr lang="en-US" dirty="0" smtClean="0"/>
              <a:t>  How wolves change rivers in GYE</a:t>
            </a:r>
            <a:br>
              <a:rPr lang="en-US" dirty="0" smtClean="0"/>
            </a:br>
            <a:r>
              <a:rPr lang="en-US" sz="2000" dirty="0" smtClean="0">
                <a:hlinkClick r:id="rId2"/>
              </a:rPr>
              <a:t>How wolves change rivers</a:t>
            </a:r>
            <a:endParaRPr lang="en-US" sz="2000" dirty="0"/>
          </a:p>
        </p:txBody>
      </p:sp>
      <p:sp>
        <p:nvSpPr>
          <p:cNvPr id="4" name="Content Placeholder 3"/>
          <p:cNvSpPr>
            <a:spLocks noGrp="1"/>
          </p:cNvSpPr>
          <p:nvPr>
            <p:ph sz="half" idx="1"/>
          </p:nvPr>
        </p:nvSpPr>
        <p:spPr>
          <a:xfrm>
            <a:off x="457200" y="2057400"/>
            <a:ext cx="4038600" cy="4068763"/>
          </a:xfrm>
        </p:spPr>
        <p:txBody>
          <a:bodyPr/>
          <a:lstStyle/>
          <a:p>
            <a:endParaRPr lang="en-US" dirty="0"/>
          </a:p>
        </p:txBody>
      </p:sp>
      <p:sp>
        <p:nvSpPr>
          <p:cNvPr id="5" name="Content Placeholder 4"/>
          <p:cNvSpPr>
            <a:spLocks noGrp="1"/>
          </p:cNvSpPr>
          <p:nvPr>
            <p:ph sz="half" idx="2"/>
          </p:nvPr>
        </p:nvSpPr>
        <p:spPr>
          <a:xfrm>
            <a:off x="4648200" y="2057400"/>
            <a:ext cx="4038600" cy="4068763"/>
          </a:xfrm>
        </p:spPr>
        <p:txBody>
          <a:bodyPr/>
          <a:lstStyle/>
          <a:p>
            <a:pPr marL="0" indent="0">
              <a:buNone/>
            </a:pPr>
            <a:r>
              <a:rPr lang="en-US" dirty="0" smtClean="0"/>
              <a:t>Willows have roared back to life in YNP.  </a:t>
            </a:r>
          </a:p>
          <a:p>
            <a:pPr marL="0" indent="0">
              <a:buNone/>
            </a:pPr>
            <a:endParaRPr lang="en-US" dirty="0"/>
          </a:p>
          <a:p>
            <a:pPr marL="0" indent="0">
              <a:buNone/>
            </a:pPr>
            <a:r>
              <a:rPr lang="en-US" dirty="0" smtClean="0"/>
              <a:t>Doug Smith, “ wolves have caused a trophic cascade”.</a:t>
            </a:r>
          </a:p>
          <a:p>
            <a:pPr marL="0" indent="0">
              <a:buNone/>
            </a:pPr>
            <a:endParaRPr lang="en-US" dirty="0"/>
          </a:p>
          <a:p>
            <a:pPr marL="0" indent="0">
              <a:buNone/>
            </a:pPr>
            <a:r>
              <a:rPr lang="en-US" dirty="0" smtClean="0"/>
              <a:t>Elk herd have moved to higher ground.</a:t>
            </a:r>
            <a:endParaRPr lang="en-US" dirty="0"/>
          </a:p>
        </p:txBody>
      </p:sp>
      <p:pic>
        <p:nvPicPr>
          <p:cNvPr id="6148" name="Picture 4" descr="C:\Users\jconant\Desktop\wolves-info-850-614x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6" y="1921699"/>
            <a:ext cx="4310743" cy="491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31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Crossing Political Boundaries</a:t>
            </a:r>
            <a:endParaRPr lang="en-US" dirty="0"/>
          </a:p>
        </p:txBody>
      </p:sp>
      <p:sp>
        <p:nvSpPr>
          <p:cNvPr id="3" name="Content Placeholder 2"/>
          <p:cNvSpPr>
            <a:spLocks noGrp="1"/>
          </p:cNvSpPr>
          <p:nvPr>
            <p:ph sz="half" idx="1"/>
          </p:nvPr>
        </p:nvSpPr>
        <p:spPr/>
        <p:txBody>
          <a:bodyPr>
            <a:normAutofit fontScale="92500"/>
          </a:bodyPr>
          <a:lstStyle/>
          <a:p>
            <a:endParaRPr lang="en-US"/>
          </a:p>
        </p:txBody>
      </p:sp>
      <p:sp>
        <p:nvSpPr>
          <p:cNvPr id="4" name="Content Placeholder 3"/>
          <p:cNvSpPr>
            <a:spLocks noGrp="1"/>
          </p:cNvSpPr>
          <p:nvPr>
            <p:ph sz="half" idx="2"/>
          </p:nvPr>
        </p:nvSpPr>
        <p:spPr>
          <a:xfrm>
            <a:off x="4343400" y="1600200"/>
            <a:ext cx="4343400" cy="4525963"/>
          </a:xfrm>
        </p:spPr>
        <p:txBody>
          <a:bodyPr>
            <a:normAutofit fontScale="92500"/>
          </a:bodyPr>
          <a:lstStyle/>
          <a:p>
            <a:pPr marL="0" indent="0">
              <a:buNone/>
            </a:pPr>
            <a:r>
              <a:rPr lang="en-US" dirty="0" smtClean="0"/>
              <a:t>Yellowstone NP was created before surrounding states.</a:t>
            </a:r>
          </a:p>
          <a:p>
            <a:pPr marL="0" indent="0">
              <a:buNone/>
            </a:pPr>
            <a:r>
              <a:rPr lang="en-US" dirty="0" smtClean="0"/>
              <a:t>The Park has exclusive</a:t>
            </a:r>
            <a:br>
              <a:rPr lang="en-US" dirty="0" smtClean="0"/>
            </a:br>
            <a:r>
              <a:rPr lang="en-US" dirty="0" smtClean="0"/>
              <a:t>jurisdiction over park wildlife, but…</a:t>
            </a:r>
          </a:p>
          <a:p>
            <a:pPr marL="0" indent="0">
              <a:buNone/>
            </a:pPr>
            <a:r>
              <a:rPr lang="en-US" dirty="0" smtClean="0"/>
              <a:t>US Forest Service  </a:t>
            </a:r>
          </a:p>
          <a:p>
            <a:pPr marL="0" indent="0">
              <a:buNone/>
            </a:pPr>
            <a:r>
              <a:rPr lang="en-US" dirty="0" smtClean="0"/>
              <a:t>US Fish and Wildlife Svc</a:t>
            </a:r>
          </a:p>
          <a:p>
            <a:pPr marL="0" indent="0">
              <a:buNone/>
            </a:pPr>
            <a:r>
              <a:rPr lang="en-US" dirty="0" smtClean="0"/>
              <a:t>State Governments</a:t>
            </a:r>
          </a:p>
          <a:p>
            <a:pPr marL="0" indent="0">
              <a:buNone/>
            </a:pPr>
            <a:r>
              <a:rPr lang="en-US" dirty="0" smtClean="0"/>
              <a:t>Ecological boundaries don’t match social &amp; political ones.</a:t>
            </a:r>
            <a:endParaRPr lang="en-US" dirty="0"/>
          </a:p>
        </p:txBody>
      </p:sp>
      <p:pic>
        <p:nvPicPr>
          <p:cNvPr id="7170" name="Picture 2" descr="C:\Users\jconant\Desktop\map_of_yellowstone_national_par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581400" cy="519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504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Park’s Mammals</a:t>
            </a:r>
            <a:endParaRPr lang="en-US" dirty="0"/>
          </a:p>
        </p:txBody>
      </p:sp>
      <p:sp>
        <p:nvSpPr>
          <p:cNvPr id="4" name="Content Placeholder 3"/>
          <p:cNvSpPr>
            <a:spLocks noGrp="1"/>
          </p:cNvSpPr>
          <p:nvPr>
            <p:ph sz="half" idx="1"/>
          </p:nvPr>
        </p:nvSpPr>
        <p:spPr>
          <a:xfrm>
            <a:off x="228600" y="1676400"/>
            <a:ext cx="4267200" cy="4525963"/>
          </a:xfrm>
        </p:spPr>
        <p:txBody>
          <a:bodyPr>
            <a:normAutofit/>
          </a:bodyPr>
          <a:lstStyle/>
          <a:p>
            <a:pPr marL="0" indent="0">
              <a:buNone/>
            </a:pPr>
            <a:r>
              <a:rPr lang="en-US" dirty="0" smtClean="0"/>
              <a:t>Largest concentration in lower 48.</a:t>
            </a:r>
          </a:p>
          <a:p>
            <a:pPr marL="0" indent="0">
              <a:buNone/>
            </a:pPr>
            <a:r>
              <a:rPr lang="en-US" dirty="0"/>
              <a:t>N</a:t>
            </a:r>
            <a:r>
              <a:rPr lang="en-US" dirty="0" smtClean="0"/>
              <a:t>otable for its</a:t>
            </a:r>
          </a:p>
          <a:p>
            <a:pPr marL="0" indent="0">
              <a:buNone/>
            </a:pPr>
            <a:r>
              <a:rPr lang="en-US" dirty="0" smtClean="0"/>
              <a:t>predator-prey</a:t>
            </a:r>
          </a:p>
          <a:p>
            <a:pPr marL="0" indent="0">
              <a:buNone/>
            </a:pPr>
            <a:r>
              <a:rPr lang="en-US" dirty="0" smtClean="0"/>
              <a:t> complex.</a:t>
            </a:r>
          </a:p>
          <a:p>
            <a:pPr marL="0" indent="0">
              <a:buNone/>
            </a:pPr>
            <a:r>
              <a:rPr lang="en-US" dirty="0" smtClean="0"/>
              <a:t>8 ungulate species</a:t>
            </a:r>
          </a:p>
          <a:p>
            <a:pPr marL="0" indent="0">
              <a:buNone/>
            </a:pPr>
            <a:r>
              <a:rPr lang="en-US" dirty="0" smtClean="0"/>
              <a:t>7 predators species.</a:t>
            </a:r>
          </a:p>
          <a:p>
            <a:pPr marL="0" indent="0">
              <a:buNone/>
            </a:pPr>
            <a:endParaRPr lang="en-US" dirty="0"/>
          </a:p>
        </p:txBody>
      </p:sp>
      <p:sp>
        <p:nvSpPr>
          <p:cNvPr id="5" name="Content Placeholder 4"/>
          <p:cNvSpPr>
            <a:spLocks noGrp="1"/>
          </p:cNvSpPr>
          <p:nvPr>
            <p:ph sz="half" idx="2"/>
          </p:nvPr>
        </p:nvSpPr>
        <p:spPr/>
        <p:txBody>
          <a:bodyPr>
            <a:normAutofit/>
          </a:bodyPr>
          <a:lstStyle/>
          <a:p>
            <a:pPr marL="0" indent="0">
              <a:buNone/>
            </a:pPr>
            <a:r>
              <a:rPr lang="en-US" dirty="0" smtClean="0"/>
              <a:t>NPS goal is to maintain ecological processes and wildlife and their habitats.</a:t>
            </a:r>
            <a:endParaRPr lang="en-US" dirty="0"/>
          </a:p>
        </p:txBody>
      </p:sp>
      <p:pic>
        <p:nvPicPr>
          <p:cNvPr id="8194" name="Picture 2" descr="C:\Users\jconant\Desktop\yellowstone-wol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16" y="3124200"/>
            <a:ext cx="5924024"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84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4149</TotalTime>
  <Words>1244</Words>
  <Application>Microsoft Office PowerPoint</Application>
  <PresentationFormat>On-screen Show (4:3)</PresentationFormat>
  <Paragraphs>142</Paragraphs>
  <Slides>39</Slides>
  <Notes>7</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Greater Yellowstone Ecosystem</vt:lpstr>
      <vt:lpstr>PowerPoint Presentation</vt:lpstr>
      <vt:lpstr>Greater Yellowstone Ecosystem</vt:lpstr>
      <vt:lpstr>Land Use Patterns </vt:lpstr>
      <vt:lpstr>Water Use &amp; Policy</vt:lpstr>
      <vt:lpstr>Biodiversity</vt:lpstr>
      <vt:lpstr>  How wolves change rivers in GYE How wolves change rivers</vt:lpstr>
      <vt:lpstr>Crossing Political Boundaries</vt:lpstr>
      <vt:lpstr>The Park’s Mammals</vt:lpstr>
      <vt:lpstr>Yellowstone’s Mammals</vt:lpstr>
      <vt:lpstr>Yellowstone’s Ungulates</vt:lpstr>
      <vt:lpstr>Yellowstone’s mammals</vt:lpstr>
      <vt:lpstr>Fire Management</vt:lpstr>
      <vt:lpstr>PowerPoint Presentation</vt:lpstr>
      <vt:lpstr>PowerPoint Presentation</vt:lpstr>
      <vt:lpstr>YNP Fire Management Policy</vt:lpstr>
      <vt:lpstr>PowerPoint Presentation</vt:lpstr>
      <vt:lpstr>PowerPoint Presentation</vt:lpstr>
      <vt:lpstr>PowerPoint Presentation</vt:lpstr>
      <vt:lpstr>Geothermal Features and Bioprospecting</vt:lpstr>
      <vt:lpstr>Hot spots  Furnace 3 to 5 mile depth</vt:lpstr>
      <vt:lpstr>Hot Springs</vt:lpstr>
      <vt:lpstr>Fumeroles or Steam Vents</vt:lpstr>
      <vt:lpstr>Mudpots</vt:lpstr>
      <vt:lpstr>Geysers</vt:lpstr>
      <vt:lpstr>Geysers vs Geezers</vt:lpstr>
      <vt:lpstr>Geologic Model of Geothermal Activity</vt:lpstr>
      <vt:lpstr>Array of thermophile Colors</vt:lpstr>
      <vt:lpstr>PowerPoint Presentation</vt:lpstr>
      <vt:lpstr>Winter Use Mgt Goals</vt:lpstr>
      <vt:lpstr>Public Concerns</vt:lpstr>
      <vt:lpstr>PowerPoint Presentation</vt:lpstr>
      <vt:lpstr>PowerPoint Presentation</vt:lpstr>
      <vt:lpstr>New Best Available Technology</vt:lpstr>
      <vt:lpstr>Park History</vt:lpstr>
      <vt:lpstr>Park History</vt:lpstr>
      <vt:lpstr>PowerPoint Presentation</vt:lpstr>
      <vt:lpstr>PowerPoint Presentation</vt:lpstr>
      <vt:lpstr>Protection or Pleasure?</vt:lpstr>
    </vt:vector>
  </TitlesOfParts>
  <Company>Indiana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Yellowstone Ecosystem</dc:title>
  <dc:creator>Windows User</dc:creator>
  <cp:lastModifiedBy>Windows User</cp:lastModifiedBy>
  <cp:revision>30</cp:revision>
  <cp:lastPrinted>2015-01-23T18:20:24Z</cp:lastPrinted>
  <dcterms:created xsi:type="dcterms:W3CDTF">2015-01-20T21:22:44Z</dcterms:created>
  <dcterms:modified xsi:type="dcterms:W3CDTF">2016-04-01T20:12:35Z</dcterms:modified>
</cp:coreProperties>
</file>