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257" r:id="rId3"/>
    <p:sldId id="331" r:id="rId4"/>
    <p:sldId id="372" r:id="rId5"/>
    <p:sldId id="300" r:id="rId6"/>
    <p:sldId id="369" r:id="rId7"/>
    <p:sldId id="370" r:id="rId8"/>
    <p:sldId id="278" r:id="rId9"/>
    <p:sldId id="284" r:id="rId10"/>
    <p:sldId id="286" r:id="rId11"/>
    <p:sldId id="260" r:id="rId12"/>
    <p:sldId id="261" r:id="rId13"/>
    <p:sldId id="302" r:id="rId14"/>
    <p:sldId id="262" r:id="rId15"/>
    <p:sldId id="319" r:id="rId16"/>
    <p:sldId id="263" r:id="rId17"/>
    <p:sldId id="304" r:id="rId18"/>
    <p:sldId id="321" r:id="rId19"/>
    <p:sldId id="264" r:id="rId20"/>
    <p:sldId id="305" r:id="rId21"/>
    <p:sldId id="265" r:id="rId22"/>
    <p:sldId id="266" r:id="rId23"/>
    <p:sldId id="310" r:id="rId24"/>
    <p:sldId id="327" r:id="rId25"/>
    <p:sldId id="267" r:id="rId26"/>
    <p:sldId id="311" r:id="rId27"/>
    <p:sldId id="316" r:id="rId28"/>
    <p:sldId id="268" r:id="rId29"/>
    <p:sldId id="307" r:id="rId30"/>
    <p:sldId id="269" r:id="rId31"/>
    <p:sldId id="270" r:id="rId32"/>
    <p:sldId id="271" r:id="rId33"/>
    <p:sldId id="273" r:id="rId34"/>
    <p:sldId id="275" r:id="rId35"/>
    <p:sldId id="377" r:id="rId36"/>
    <p:sldId id="378" r:id="rId37"/>
    <p:sldId id="379" r:id="rId38"/>
    <p:sldId id="380" r:id="rId39"/>
    <p:sldId id="381" r:id="rId40"/>
    <p:sldId id="382" r:id="rId41"/>
    <p:sldId id="353" r:id="rId42"/>
    <p:sldId id="356" r:id="rId43"/>
    <p:sldId id="345" r:id="rId44"/>
    <p:sldId id="346" r:id="rId45"/>
    <p:sldId id="374" r:id="rId46"/>
    <p:sldId id="375" r:id="rId47"/>
    <p:sldId id="364" r:id="rId48"/>
    <p:sldId id="355" r:id="rId49"/>
    <p:sldId id="363" r:id="rId50"/>
    <p:sldId id="347" r:id="rId51"/>
    <p:sldId id="348" r:id="rId52"/>
    <p:sldId id="359" r:id="rId53"/>
    <p:sldId id="360" r:id="rId54"/>
    <p:sldId id="361" r:id="rId55"/>
    <p:sldId id="349" r:id="rId56"/>
    <p:sldId id="354" r:id="rId57"/>
    <p:sldId id="350" r:id="rId58"/>
    <p:sldId id="358" r:id="rId59"/>
    <p:sldId id="298" r:id="rId60"/>
    <p:sldId id="351" r:id="rId61"/>
    <p:sldId id="352"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93823" autoAdjust="0"/>
  </p:normalViewPr>
  <p:slideViewPr>
    <p:cSldViewPr>
      <p:cViewPr varScale="1">
        <p:scale>
          <a:sx n="68" d="100"/>
          <a:sy n="68" d="100"/>
        </p:scale>
        <p:origin x="-67" y="-950"/>
      </p:cViewPr>
      <p:guideLst>
        <p:guide orient="horz" pos="2160"/>
        <p:guide pos="2880"/>
      </p:guideLst>
    </p:cSldViewPr>
  </p:slideViewPr>
  <p:notesTextViewPr>
    <p:cViewPr>
      <p:scale>
        <a:sx n="100" d="100"/>
        <a:sy n="100" d="100"/>
      </p:scale>
      <p:origin x="0" y="0"/>
    </p:cViewPr>
  </p:notesTextViewPr>
  <p:notesViewPr>
    <p:cSldViewPr>
      <p:cViewPr varScale="1">
        <p:scale>
          <a:sx n="81" d="100"/>
          <a:sy n="81" d="100"/>
        </p:scale>
        <p:origin x="-175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40"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D63AA6F1-7177-48A8-A5F9-B9688CF60A26}" type="datetimeFigureOut">
              <a:rPr lang="en-US"/>
              <a:pPr>
                <a:defRPr/>
              </a:pPr>
              <a:t>4/1/2016</a:t>
            </a:fld>
            <a:endParaRPr 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8B71739D-5B30-4AB3-ACBA-FBCEF266C646}" type="slidenum">
              <a:rPr lang="en-US"/>
              <a:pPr>
                <a:defRPr/>
              </a:pPr>
              <a:t>‹#›</a:t>
            </a:fld>
            <a:endParaRPr lang="en-US"/>
          </a:p>
        </p:txBody>
      </p:sp>
    </p:spTree>
    <p:extLst>
      <p:ext uri="{BB962C8B-B14F-4D97-AF65-F5344CB8AC3E}">
        <p14:creationId xmlns:p14="http://schemas.microsoft.com/office/powerpoint/2010/main" val="2167543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40"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EFB8406-C548-43CF-92CB-9B46B7EBA22B}" type="datetimeFigureOut">
              <a:rPr lang="en-US"/>
              <a:pPr>
                <a:defRPr/>
              </a:pPr>
              <a:t>4/1/2016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9"/>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F3907B3-A7FC-4E1D-9D86-32CBD948DB42}" type="slidenum">
              <a:rPr lang="en-US"/>
              <a:pPr>
                <a:defRPr/>
              </a:pPr>
              <a:t>‹#›</a:t>
            </a:fld>
            <a:endParaRPr lang="en-US"/>
          </a:p>
        </p:txBody>
      </p:sp>
    </p:spTree>
    <p:extLst>
      <p:ext uri="{BB962C8B-B14F-4D97-AF65-F5344CB8AC3E}">
        <p14:creationId xmlns:p14="http://schemas.microsoft.com/office/powerpoint/2010/main" val="17120389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1863" fontAlgn="base">
              <a:spcBef>
                <a:spcPct val="0"/>
              </a:spcBef>
              <a:spcAft>
                <a:spcPct val="0"/>
              </a:spcAft>
            </a:pPr>
            <a:fld id="{63600B41-5B73-4356-8369-7D5D1547E653}" type="slidenum">
              <a:rPr lang="en-US"/>
              <a:pPr defTabSz="931863" fontAlgn="base">
                <a:spcBef>
                  <a:spcPct val="0"/>
                </a:spcBef>
                <a:spcAft>
                  <a:spcPct val="0"/>
                </a:spcAft>
              </a:pPr>
              <a:t>10</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West Yellowstone, Montana, at the park’s western entrance, has made itself a winter economy based largely upon the snowmobile. It bragged at one time that it was the “Snowmobile Capital of the World.” Snowmobiling has transformed the town from a sleepy hibernacula to a buzzing, busy town; some merchants earned more in Feb. than any other month. </a:t>
            </a:r>
          </a:p>
          <a:p>
            <a:pPr>
              <a:spcBef>
                <a:spcPct val="0"/>
              </a:spcBef>
            </a:pPr>
            <a:r>
              <a:rPr lang="en-US" smtClean="0"/>
              <a:t>Banning snowmobiles threatens the town’s identity; its cultural geography.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CB7D34-B56D-487E-BDD4-A03BC34114A6}"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34D8C0-1FB8-4B31-8057-FA6B7B758CC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BBC67F-5F5C-4DA9-B60F-FE5C149E2FAB}"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C63C9F-7FA4-4B14-ACB5-5DB9597BC8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7ADA36-1383-4948-A7B1-369D9F165F93}"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44F1AA-15C9-42D7-8077-4B3696943DF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38817A-D927-4B5C-B614-05FEA3132E04}"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950CD6-E168-4A14-94BB-C67B2082ED1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88FEF15-AE6C-4875-B1D5-6683E450D62E}" type="datetimeFigureOut">
              <a:rPr lang="en-US"/>
              <a:pPr>
                <a:defRPr/>
              </a:pPr>
              <a:t>4/1/2016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82B9FC-7D46-4AFF-A0D5-4BBE213A11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8C50D1-944B-4A89-8C9E-286DE318CD39}"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49A8D7-9E87-4677-AAB5-A0EBBEDBB4E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2C438D3-86AD-4A87-AAC8-1E3E4165A097}" type="datetimeFigureOut">
              <a:rPr lang="en-US"/>
              <a:pPr>
                <a:defRPr/>
              </a:pPr>
              <a:t>4/1/2016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827586-9D09-49DA-A319-B1A39AFCA4B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676CD1-9CDF-4FE4-A2A7-7060A097E546}" type="datetimeFigureOut">
              <a:rPr lang="en-US"/>
              <a:pPr>
                <a:defRPr/>
              </a:pPr>
              <a:t>4/1/2016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28DB3A-64D5-4939-9D25-3537420536B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EFBF63-B21F-4E20-A5A2-A7A01CE6E2EE}" type="datetimeFigureOut">
              <a:rPr lang="en-US"/>
              <a:pPr>
                <a:defRPr/>
              </a:pPr>
              <a:t>4/1/2016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EBFDAE-EC07-4D55-9438-763C7AF812E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9163C6-ECBD-46D0-BFE3-24CBF32688A1}"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AF5F68-A4CE-4555-865D-BA38A44893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5F9B68-C2CB-4452-B212-E6EDCC0C58D8}" type="datetimeFigureOut">
              <a:rPr lang="en-US"/>
              <a:pPr>
                <a:defRPr/>
              </a:pPr>
              <a:t>4/1/2016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7A8AF0-7429-4667-8311-22C8F7A84B9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EA95218-F891-488B-AC65-F8CFF84AD0B7}" type="datetimeFigureOut">
              <a:rPr lang="en-US"/>
              <a:pPr>
                <a:defRPr/>
              </a:pPr>
              <a:t>4/1/2016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1D40685-34C1-4032-9FEE-4C13FFEEA5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4191000"/>
          </a:xfrm>
        </p:spPr>
        <p:txBody>
          <a:bodyPr rtlCol="0">
            <a:normAutofit fontScale="90000"/>
          </a:bodyPr>
          <a:lstStyle/>
          <a:p>
            <a:pPr fontAlgn="auto">
              <a:spcAft>
                <a:spcPts val="0"/>
              </a:spcAft>
              <a:defRPr/>
            </a:pPr>
            <a:r>
              <a:rPr lang="en-US" sz="2700" b="1" dirty="0" smtClean="0"/>
              <a:t>The </a:t>
            </a:r>
            <a:r>
              <a:rPr lang="en-US" sz="2700" b="1" dirty="0"/>
              <a:t>Social and Ecological Conflicts inherent in sustainable local economic  development projects in a global economy</a:t>
            </a:r>
            <a:r>
              <a:rPr lang="en-US" dirty="0"/>
              <a:t/>
            </a:r>
            <a:br>
              <a:rPr lang="en-US" dirty="0"/>
            </a:br>
            <a:r>
              <a:rPr lang="en-US" dirty="0" smtClean="0"/>
              <a:t/>
            </a:r>
            <a:br>
              <a:rPr lang="en-US" dirty="0" smtClean="0"/>
            </a:br>
            <a:r>
              <a:rPr lang="en-US" dirty="0"/>
              <a:t/>
            </a:r>
            <a:br>
              <a:rPr lang="en-US" dirty="0"/>
            </a:br>
            <a:r>
              <a:rPr lang="en-US" sz="2200" b="1" dirty="0"/>
              <a:t> International Conference on Sciences and Social Sciences  for Sustainable Development</a:t>
            </a:r>
            <a:r>
              <a:rPr lang="en-US" sz="2200" dirty="0"/>
              <a:t/>
            </a:r>
            <a:br>
              <a:rPr lang="en-US" sz="2200" dirty="0"/>
            </a:br>
            <a:r>
              <a:rPr lang="en-US" sz="2200" b="1" dirty="0"/>
              <a:t>At  </a:t>
            </a:r>
            <a:r>
              <a:rPr lang="en-US" sz="2200" b="1" dirty="0" err="1"/>
              <a:t>Rajabhat</a:t>
            </a:r>
            <a:r>
              <a:rPr lang="en-US" sz="2200" b="1" dirty="0"/>
              <a:t> </a:t>
            </a:r>
            <a:r>
              <a:rPr lang="en-US" sz="2200" b="1" dirty="0" err="1"/>
              <a:t>Maha</a:t>
            </a:r>
            <a:r>
              <a:rPr lang="en-US" sz="2200" b="1" dirty="0"/>
              <a:t> </a:t>
            </a:r>
            <a:r>
              <a:rPr lang="en-US" sz="2200" b="1" dirty="0" err="1"/>
              <a:t>Sarakham</a:t>
            </a:r>
            <a:r>
              <a:rPr lang="en-US" sz="2200" b="1" dirty="0"/>
              <a:t> University, Thailand</a:t>
            </a:r>
            <a:r>
              <a:rPr lang="en-US" sz="2200" dirty="0"/>
              <a:t/>
            </a:r>
            <a:br>
              <a:rPr lang="en-US" sz="2200" dirty="0"/>
            </a:br>
            <a:r>
              <a:rPr lang="en-US" sz="2200" b="1" dirty="0"/>
              <a:t>21-22 July 2011</a:t>
            </a:r>
            <a:r>
              <a:rPr lang="en-US" sz="2200" dirty="0"/>
              <a:t/>
            </a:r>
            <a:br>
              <a:rPr lang="en-US" sz="2200" dirty="0"/>
            </a:br>
            <a:endParaRPr lang="en-US" sz="2200" dirty="0"/>
          </a:p>
        </p:txBody>
      </p:sp>
      <p:sp>
        <p:nvSpPr>
          <p:cNvPr id="3" name="Subtitle 2"/>
          <p:cNvSpPr>
            <a:spLocks noGrp="1"/>
          </p:cNvSpPr>
          <p:nvPr>
            <p:ph type="subTitle" idx="1"/>
          </p:nvPr>
        </p:nvSpPr>
        <p:spPr>
          <a:xfrm>
            <a:off x="1371600" y="4572000"/>
            <a:ext cx="6400800" cy="1752600"/>
          </a:xfrm>
        </p:spPr>
        <p:txBody>
          <a:bodyPr rtlCol="0">
            <a:normAutofit fontScale="47500" lnSpcReduction="20000"/>
          </a:bodyPr>
          <a:lstStyle/>
          <a:p>
            <a:pPr fontAlgn="auto">
              <a:spcAft>
                <a:spcPts val="0"/>
              </a:spcAft>
              <a:buFont typeface="Arial" pitchFamily="34" charset="0"/>
              <a:buNone/>
              <a:defRPr/>
            </a:pPr>
            <a:r>
              <a:rPr lang="en-US" b="1" dirty="0" smtClean="0">
                <a:solidFill>
                  <a:schemeClr val="tx1"/>
                </a:solidFill>
              </a:rPr>
              <a:t>John Conant, Professor and Chair</a:t>
            </a:r>
          </a:p>
          <a:p>
            <a:pPr fontAlgn="auto">
              <a:spcAft>
                <a:spcPts val="0"/>
              </a:spcAft>
              <a:buFont typeface="Arial" pitchFamily="34" charset="0"/>
              <a:buNone/>
              <a:defRPr/>
            </a:pPr>
            <a:r>
              <a:rPr lang="en-US" b="1" dirty="0" smtClean="0">
                <a:solidFill>
                  <a:schemeClr val="tx1"/>
                </a:solidFill>
              </a:rPr>
              <a:t>Department of Economics</a:t>
            </a:r>
          </a:p>
          <a:p>
            <a:pPr fontAlgn="auto">
              <a:spcAft>
                <a:spcPts val="0"/>
              </a:spcAft>
              <a:buFont typeface="Arial" pitchFamily="34" charset="0"/>
              <a:buNone/>
              <a:defRPr/>
            </a:pPr>
            <a:r>
              <a:rPr lang="en-US" b="1" dirty="0" smtClean="0">
                <a:solidFill>
                  <a:schemeClr val="tx1"/>
                </a:solidFill>
              </a:rPr>
              <a:t/>
            </a:r>
            <a:br>
              <a:rPr lang="en-US" b="1" dirty="0" smtClean="0">
                <a:solidFill>
                  <a:schemeClr val="tx1"/>
                </a:solidFill>
              </a:rPr>
            </a:br>
            <a:r>
              <a:rPr lang="en-US" b="1" dirty="0" smtClean="0">
                <a:solidFill>
                  <a:schemeClr val="tx1"/>
                </a:solidFill>
              </a:rPr>
              <a:t>Stephen Aldrich, Assistant Professor </a:t>
            </a:r>
          </a:p>
          <a:p>
            <a:pPr fontAlgn="auto">
              <a:spcAft>
                <a:spcPts val="0"/>
              </a:spcAft>
              <a:buFont typeface="Arial" pitchFamily="34" charset="0"/>
              <a:buNone/>
              <a:defRPr/>
            </a:pPr>
            <a:r>
              <a:rPr lang="en-US" b="1" dirty="0" smtClean="0">
                <a:solidFill>
                  <a:schemeClr val="tx1"/>
                </a:solidFill>
              </a:rPr>
              <a:t>Department of Earth and Environmental Systems</a:t>
            </a:r>
          </a:p>
          <a:p>
            <a:pPr fontAlgn="auto">
              <a:spcAft>
                <a:spcPts val="0"/>
              </a:spcAft>
              <a:buFont typeface="Arial" pitchFamily="34" charset="0"/>
              <a:buNone/>
              <a:defRPr/>
            </a:pPr>
            <a:r>
              <a:rPr lang="en-US" b="1" dirty="0" smtClean="0">
                <a:solidFill>
                  <a:schemeClr val="tx1"/>
                </a:solidFill>
              </a:rPr>
              <a:t/>
            </a:r>
            <a:br>
              <a:rPr lang="en-US" b="1" dirty="0" smtClean="0">
                <a:solidFill>
                  <a:schemeClr val="tx1"/>
                </a:solidFill>
              </a:rPr>
            </a:br>
            <a:r>
              <a:rPr lang="en-US" b="1" dirty="0" smtClean="0">
                <a:solidFill>
                  <a:schemeClr val="tx1"/>
                </a:solidFill>
              </a:rPr>
              <a:t>Indiana State University, Terre Haute IN 47809 USA</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57200"/>
            <a:ext cx="5105400" cy="1905000"/>
          </a:xfrm>
        </p:spPr>
        <p:txBody>
          <a:bodyPr rtlCol="0">
            <a:normAutofit fontScale="90000"/>
          </a:bodyPr>
          <a:lstStyle/>
          <a:p>
            <a:pPr fontAlgn="auto">
              <a:spcAft>
                <a:spcPts val="0"/>
              </a:spcAft>
              <a:defRPr/>
            </a:pPr>
            <a:r>
              <a:rPr lang="en-US" sz="4000" dirty="0" smtClean="0">
                <a:latin typeface="Goudy Old Style" pitchFamily="18" charset="0"/>
              </a:rPr>
              <a:t>West Yellowstone: Gateway </a:t>
            </a:r>
            <a:br>
              <a:rPr lang="en-US" sz="4000" dirty="0" smtClean="0">
                <a:latin typeface="Goudy Old Style" pitchFamily="18" charset="0"/>
              </a:rPr>
            </a:br>
            <a:r>
              <a:rPr lang="en-US" sz="4000" dirty="0" smtClean="0">
                <a:latin typeface="Goudy Old Style" pitchFamily="18" charset="0"/>
              </a:rPr>
              <a:t>communities see an economic asset for development.</a:t>
            </a:r>
          </a:p>
        </p:txBody>
      </p:sp>
      <p:pic>
        <p:nvPicPr>
          <p:cNvPr id="8195" name="Picture 3"/>
          <p:cNvPicPr>
            <a:picLocks noChangeAspect="1" noChangeArrowheads="1"/>
          </p:cNvPicPr>
          <p:nvPr/>
        </p:nvPicPr>
        <p:blipFill>
          <a:blip r:embed="rId3" cstate="print"/>
          <a:srcRect/>
          <a:stretch>
            <a:fillRect/>
          </a:stretch>
        </p:blipFill>
        <p:spPr bwMode="auto">
          <a:xfrm>
            <a:off x="0" y="3148013"/>
            <a:ext cx="5638800" cy="3709987"/>
          </a:xfrm>
          <a:prstGeom prst="rect">
            <a:avLst/>
          </a:prstGeom>
          <a:noFill/>
          <a:ln w="9525">
            <a:noFill/>
            <a:miter lim="800000"/>
            <a:headEnd/>
            <a:tailEnd/>
          </a:ln>
        </p:spPr>
      </p:pic>
      <p:pic>
        <p:nvPicPr>
          <p:cNvPr id="8196" name="Picture 4" descr="West Yell snowmobile ad"/>
          <p:cNvPicPr>
            <a:picLocks noGrp="1" noChangeAspect="1" noChangeArrowheads="1"/>
          </p:cNvPicPr>
          <p:nvPr>
            <p:ph idx="1"/>
          </p:nvPr>
        </p:nvPicPr>
        <p:blipFill>
          <a:blip r:embed="rId4" cstate="print"/>
          <a:srcRect/>
          <a:stretch>
            <a:fillRect/>
          </a:stretch>
        </p:blipFill>
        <p:spPr>
          <a:xfrm>
            <a:off x="5791200" y="1295400"/>
            <a:ext cx="3265488" cy="5054600"/>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Property Rights</a:t>
            </a:r>
          </a:p>
        </p:txBody>
      </p:sp>
      <p:sp>
        <p:nvSpPr>
          <p:cNvPr id="12291" name="Content Placeholder 2"/>
          <p:cNvSpPr>
            <a:spLocks noGrp="1"/>
          </p:cNvSpPr>
          <p:nvPr>
            <p:ph idx="1"/>
          </p:nvPr>
        </p:nvSpPr>
        <p:spPr>
          <a:xfrm>
            <a:off x="457200" y="1600200"/>
            <a:ext cx="8229600" cy="4953000"/>
          </a:xfrm>
        </p:spPr>
        <p:txBody>
          <a:bodyPr/>
          <a:lstStyle/>
          <a:p>
            <a:r>
              <a:rPr lang="en-US" sz="2800" b="1" smtClean="0"/>
              <a:t>Tragedy of the Commons </a:t>
            </a:r>
            <a:r>
              <a:rPr lang="en-US" sz="2800" smtClean="0"/>
              <a:t>– Economic overuse of scarce (and hence valuable) resources.</a:t>
            </a:r>
          </a:p>
          <a:p>
            <a:r>
              <a:rPr lang="en-US" sz="2800" b="1" smtClean="0"/>
              <a:t>Insecure Property Rights</a:t>
            </a:r>
            <a:r>
              <a:rPr lang="en-US" sz="2800" smtClean="0"/>
              <a:t> – Underinvestment in economic/environmental/cultural enhancements.</a:t>
            </a:r>
          </a:p>
          <a:p>
            <a:pPr lvl="1"/>
            <a:r>
              <a:rPr lang="en-US" sz="2400" smtClean="0"/>
              <a:t>Can exacerbate “conflict in abundance”</a:t>
            </a:r>
          </a:p>
          <a:p>
            <a:r>
              <a:rPr lang="en-US" sz="2800" b="1" smtClean="0"/>
              <a:t>Externalities</a:t>
            </a:r>
            <a:r>
              <a:rPr lang="en-US" sz="2800" smtClean="0"/>
              <a:t> – Inability to capture gains or ability to escape opportunity costs associated with project.</a:t>
            </a:r>
          </a:p>
          <a:p>
            <a:r>
              <a:rPr lang="en-US" sz="2800" b="1" smtClean="0"/>
              <a:t>Takings</a:t>
            </a:r>
            <a:r>
              <a:rPr lang="en-US" sz="2800" smtClean="0"/>
              <a:t> – Formal asset (land) taking or Informal (land/water) use restrictions via regulation.</a:t>
            </a:r>
          </a:p>
          <a:p>
            <a:pPr lvl="1"/>
            <a:r>
              <a:rPr lang="en-US" sz="2400" smtClean="0"/>
              <a:t>Often the course of “conflict in abundance”</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t>Tragedy of the Commons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None/>
              <a:defRPr/>
            </a:pPr>
            <a:r>
              <a:rPr lang="en-US" dirty="0" smtClean="0"/>
              <a:t>Most valuable property right is right to exclude.</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No right to exclude means zero opportunity cost of use by any individual/group.</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Result is asset is “used” as long as use provides any benefit at all; despite opportunity cost.</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Examples: fisheries, forests, oceans, fluid mining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008313" cy="685800"/>
          </a:xfrm>
        </p:spPr>
        <p:txBody>
          <a:bodyPr rtlCol="0">
            <a:normAutofit fontScale="90000"/>
          </a:bodyPr>
          <a:lstStyle/>
          <a:p>
            <a:pPr algn="ctr" fontAlgn="auto">
              <a:spcAft>
                <a:spcPts val="0"/>
              </a:spcAft>
              <a:defRPr/>
            </a:pP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dirty="0" smtClean="0"/>
              <a:t> </a:t>
            </a:r>
            <a:r>
              <a:rPr lang="en-US" sz="2200" dirty="0" smtClean="0"/>
              <a:t>Tragedy of the Commons</a:t>
            </a:r>
            <a:br>
              <a:rPr lang="en-US" sz="2200" dirty="0" smtClean="0"/>
            </a:br>
            <a:endParaRPr lang="en-US" sz="2200" dirty="0"/>
          </a:p>
        </p:txBody>
      </p:sp>
      <p:pic>
        <p:nvPicPr>
          <p:cNvPr id="14339" name="Picture 2"/>
          <p:cNvPicPr>
            <a:picLocks noGrp="1" noChangeAspect="1" noChangeArrowheads="1"/>
          </p:cNvPicPr>
          <p:nvPr>
            <p:ph idx="1"/>
          </p:nvPr>
        </p:nvPicPr>
        <p:blipFill>
          <a:blip r:embed="rId2" cstate="print"/>
          <a:srcRect/>
          <a:stretch>
            <a:fillRect/>
          </a:stretch>
        </p:blipFill>
        <p:spPr>
          <a:xfrm>
            <a:off x="3937000" y="766763"/>
            <a:ext cx="4387850" cy="4865687"/>
          </a:xfrm>
        </p:spPr>
      </p:pic>
      <p:sp>
        <p:nvSpPr>
          <p:cNvPr id="14340" name="Text Placeholder 3"/>
          <p:cNvSpPr>
            <a:spLocks noGrp="1"/>
          </p:cNvSpPr>
          <p:nvPr>
            <p:ph type="body" sz="half" idx="2"/>
          </p:nvPr>
        </p:nvSpPr>
        <p:spPr/>
        <p:txBody>
          <a:bodyPr/>
          <a:lstStyle/>
          <a:p>
            <a:r>
              <a:rPr lang="en-US" sz="1600" dirty="0" smtClean="0"/>
              <a:t>What is the opportunity cost to these individuals of their activity on this public land?</a:t>
            </a:r>
          </a:p>
          <a:p>
            <a:endParaRPr lang="en-US" sz="1600" dirty="0" smtClean="0"/>
          </a:p>
          <a:p>
            <a:r>
              <a:rPr lang="en-US" sz="1600" dirty="0" smtClean="0"/>
              <a:t>Who is enjoying the benefits?</a:t>
            </a:r>
          </a:p>
          <a:p>
            <a:endParaRPr lang="en-US" sz="1600" dirty="0" smtClean="0"/>
          </a:p>
          <a:p>
            <a:r>
              <a:rPr lang="en-US" sz="1600" dirty="0" smtClean="0"/>
              <a:t>Who is bearing the costs?</a:t>
            </a:r>
          </a:p>
          <a:p>
            <a:endParaRPr lang="en-US" sz="1600" dirty="0" smtClean="0"/>
          </a:p>
          <a:p>
            <a:r>
              <a:rPr lang="en-US" sz="1600" dirty="0" smtClean="0"/>
              <a:t>Failure of property rights system occurs whenever there is a separation between those who reap the benefits and those who bear the costs.</a:t>
            </a:r>
          </a:p>
          <a:p>
            <a:endParaRPr lang="en-US" sz="1600" dirty="0" smtClean="0"/>
          </a:p>
          <a:p>
            <a:r>
              <a:rPr lang="en-US" sz="1600" dirty="0" smtClean="0"/>
              <a:t>How do you internalize the costs and benefits to the decision-makers who are determining the land’s use?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Underinvestment</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dirty="0" smtClean="0"/>
              <a:t>Without secure property rights there is no way to secure the returns to investment.</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Lack of secure rights may have variety of causes:</a:t>
            </a:r>
          </a:p>
          <a:p>
            <a:pPr lvl="1" fontAlgn="auto">
              <a:spcAft>
                <a:spcPts val="0"/>
              </a:spcAft>
              <a:buFont typeface="Arial" pitchFamily="34" charset="0"/>
              <a:buChar char="–"/>
              <a:defRPr/>
            </a:pPr>
            <a:r>
              <a:rPr lang="en-US" dirty="0" smtClean="0"/>
              <a:t>Quasi-public/private legal ownership</a:t>
            </a:r>
          </a:p>
          <a:p>
            <a:pPr lvl="1" fontAlgn="auto">
              <a:spcAft>
                <a:spcPts val="0"/>
              </a:spcAft>
              <a:buFont typeface="Arial" pitchFamily="34" charset="0"/>
              <a:buChar char="–"/>
              <a:defRPr/>
            </a:pPr>
            <a:r>
              <a:rPr lang="en-US" dirty="0" smtClean="0"/>
              <a:t>Regulations on use of privately owned assets</a:t>
            </a:r>
          </a:p>
          <a:p>
            <a:pPr lvl="1" fontAlgn="auto">
              <a:spcAft>
                <a:spcPts val="0"/>
              </a:spcAft>
              <a:buFont typeface="Arial" pitchFamily="34" charset="0"/>
              <a:buChar char="–"/>
              <a:defRPr/>
            </a:pPr>
            <a:r>
              <a:rPr lang="en-US" dirty="0" smtClean="0"/>
              <a:t>Insufficiency of property law institutions</a:t>
            </a:r>
          </a:p>
          <a:p>
            <a:pPr lvl="1" fontAlgn="auto">
              <a:spcAft>
                <a:spcPts val="0"/>
              </a:spcAft>
              <a:buFont typeface="Arial" pitchFamily="34" charset="0"/>
              <a:buChar char="–"/>
              <a:defRPr/>
            </a:pPr>
            <a:r>
              <a:rPr lang="en-US" dirty="0" smtClean="0"/>
              <a:t>Political uncertainty/instability</a:t>
            </a:r>
          </a:p>
          <a:p>
            <a:pPr lvl="2" fontAlgn="auto">
              <a:spcAft>
                <a:spcPts val="0"/>
              </a:spcAft>
              <a:buFont typeface="Arial" pitchFamily="34" charset="0"/>
              <a:buChar char="•"/>
              <a:defRPr/>
            </a:pPr>
            <a:r>
              <a:rPr lang="en-US" dirty="0" smtClean="0"/>
              <a:t>Sometimes even violence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4572000" y="2743200"/>
            <a:ext cx="4572000" cy="3040063"/>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0" y="2133600"/>
            <a:ext cx="4572000" cy="3429000"/>
          </a:xfrm>
          <a:prstGeom prst="rect">
            <a:avLst/>
          </a:prstGeom>
          <a:noFill/>
          <a:ln w="9525">
            <a:noFill/>
            <a:miter lim="800000"/>
            <a:headEnd/>
            <a:tailEnd/>
          </a:ln>
        </p:spPr>
      </p:pic>
      <p:sp>
        <p:nvSpPr>
          <p:cNvPr id="18436" name="Rectangle 1"/>
          <p:cNvSpPr>
            <a:spLocks noChangeArrowheads="1"/>
          </p:cNvSpPr>
          <p:nvPr/>
        </p:nvSpPr>
        <p:spPr bwMode="auto">
          <a:xfrm>
            <a:off x="4953000" y="1905000"/>
            <a:ext cx="3810000" cy="646113"/>
          </a:xfrm>
          <a:prstGeom prst="rect">
            <a:avLst/>
          </a:prstGeom>
          <a:noFill/>
          <a:ln w="9525">
            <a:noFill/>
            <a:miter lim="800000"/>
            <a:headEnd/>
            <a:tailEnd/>
          </a:ln>
        </p:spPr>
        <p:txBody>
          <a:bodyPr>
            <a:spAutoFit/>
          </a:bodyPr>
          <a:lstStyle/>
          <a:p>
            <a:r>
              <a:rPr lang="en-US" dirty="0">
                <a:latin typeface="Calibri" pitchFamily="34" charset="0"/>
              </a:rPr>
              <a:t>In the Amazon agricultural productivity and property rights go hand-in-hand:</a:t>
            </a:r>
          </a:p>
        </p:txBody>
      </p:sp>
      <p:sp>
        <p:nvSpPr>
          <p:cNvPr id="5" name="Rectangle 4"/>
          <p:cNvSpPr/>
          <p:nvPr/>
        </p:nvSpPr>
        <p:spPr>
          <a:xfrm>
            <a:off x="838200" y="304800"/>
            <a:ext cx="7620000" cy="954107"/>
          </a:xfrm>
          <a:prstGeom prst="rect">
            <a:avLst/>
          </a:prstGeom>
        </p:spPr>
        <p:txBody>
          <a:bodyPr wrap="square">
            <a:spAutoFit/>
          </a:bodyPr>
          <a:lstStyle/>
          <a:p>
            <a:pPr algn="ctr"/>
            <a:r>
              <a:rPr lang="en-US" sz="2800" dirty="0" smtClean="0"/>
              <a:t>Uncertain/insecure property rights reduce incentive for investment.</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Externalities</a:t>
            </a:r>
          </a:p>
        </p:txBody>
      </p:sp>
      <p:sp>
        <p:nvSpPr>
          <p:cNvPr id="19459" name="Content Placeholder 2"/>
          <p:cNvSpPr>
            <a:spLocks noGrp="1"/>
          </p:cNvSpPr>
          <p:nvPr>
            <p:ph idx="1"/>
          </p:nvPr>
        </p:nvSpPr>
        <p:spPr/>
        <p:txBody>
          <a:bodyPr/>
          <a:lstStyle/>
          <a:p>
            <a:pPr>
              <a:buFont typeface="Arial" charset="0"/>
              <a:buNone/>
            </a:pPr>
            <a:r>
              <a:rPr lang="en-US" dirty="0" smtClean="0"/>
              <a:t>Externalities occur when parties to a transaction do not capture/bear all of the benefits/costs inherent in the transaction.</a:t>
            </a:r>
          </a:p>
          <a:p>
            <a:pPr lvl="1"/>
            <a:r>
              <a:rPr lang="en-US" dirty="0" smtClean="0"/>
              <a:t>External Economies (benefits) – Markets provide too little.</a:t>
            </a:r>
          </a:p>
          <a:p>
            <a:pPr lvl="1"/>
            <a:r>
              <a:rPr lang="en-US" dirty="0" smtClean="0"/>
              <a:t>External Diseconomies (costs) – Markets provide too much.</a:t>
            </a:r>
          </a:p>
          <a:p>
            <a:pPr>
              <a:buFont typeface="Arial" charset="0"/>
              <a:buNone/>
            </a:pPr>
            <a:r>
              <a:rPr lang="en-US" dirty="0" smtClean="0"/>
              <a:t>Examples: pollution, education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286000"/>
            <a:ext cx="7772400" cy="1143000"/>
          </a:xfrm>
        </p:spPr>
        <p:txBody>
          <a:bodyPr/>
          <a:lstStyle/>
          <a:p>
            <a:endParaRPr lang="en-US" smtClean="0"/>
          </a:p>
        </p:txBody>
      </p:sp>
      <p:sp>
        <p:nvSpPr>
          <p:cNvPr id="12291" name="Rectangle 3"/>
          <p:cNvSpPr>
            <a:spLocks noGrp="1" noChangeArrowheads="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20484" name="Picture 4" descr="entrancelinebackup"/>
          <p:cNvPicPr>
            <a:picLocks noChangeAspect="1" noChangeArrowheads="1"/>
          </p:cNvPicPr>
          <p:nvPr/>
        </p:nvPicPr>
        <p:blipFill>
          <a:blip r:embed="rId2" cstate="print"/>
          <a:srcRect l="14166" t="-900"/>
          <a:stretch>
            <a:fillRect/>
          </a:stretch>
        </p:blipFill>
        <p:spPr bwMode="auto">
          <a:xfrm>
            <a:off x="0" y="-76200"/>
            <a:ext cx="9275763" cy="6934200"/>
          </a:xfrm>
          <a:prstGeom prst="rect">
            <a:avLst/>
          </a:prstGeom>
          <a:noFill/>
          <a:ln w="9525">
            <a:noFill/>
            <a:miter lim="800000"/>
            <a:headEnd/>
            <a:tailEnd/>
          </a:ln>
        </p:spPr>
      </p:pic>
      <p:sp>
        <p:nvSpPr>
          <p:cNvPr id="20485" name="Text Box 5"/>
          <p:cNvSpPr txBox="1">
            <a:spLocks noChangeArrowheads="1"/>
          </p:cNvSpPr>
          <p:nvPr/>
        </p:nvSpPr>
        <p:spPr bwMode="auto">
          <a:xfrm>
            <a:off x="3429000" y="533400"/>
            <a:ext cx="6553200" cy="584200"/>
          </a:xfrm>
          <a:prstGeom prst="rect">
            <a:avLst/>
          </a:prstGeom>
          <a:noFill/>
          <a:ln w="9525">
            <a:noFill/>
            <a:miter lim="800000"/>
            <a:headEnd/>
            <a:tailEnd/>
          </a:ln>
        </p:spPr>
        <p:txBody>
          <a:bodyPr>
            <a:spAutoFit/>
          </a:bodyPr>
          <a:lstStyle/>
          <a:p>
            <a:pPr>
              <a:spcBef>
                <a:spcPct val="50000"/>
              </a:spcBef>
            </a:pPr>
            <a:r>
              <a:rPr lang="en-US" sz="3200">
                <a:solidFill>
                  <a:schemeClr val="bg1"/>
                </a:solidFill>
                <a:latin typeface="Calibri" pitchFamily="34" charset="0"/>
              </a:rPr>
              <a:t> Air Pollution: Classic External Cost</a:t>
            </a:r>
            <a:endParaRPr lang="en-US" sz="2000">
              <a:solidFill>
                <a:schemeClr val="bg1"/>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Takings</a:t>
            </a:r>
          </a:p>
        </p:txBody>
      </p:sp>
      <p:sp>
        <p:nvSpPr>
          <p:cNvPr id="23555" name="Content Placeholder 2"/>
          <p:cNvSpPr>
            <a:spLocks noGrp="1"/>
          </p:cNvSpPr>
          <p:nvPr>
            <p:ph idx="1"/>
          </p:nvPr>
        </p:nvSpPr>
        <p:spPr/>
        <p:txBody>
          <a:bodyPr/>
          <a:lstStyle/>
          <a:p>
            <a:pPr>
              <a:buFont typeface="Arial" charset="0"/>
              <a:buNone/>
            </a:pPr>
            <a:r>
              <a:rPr lang="en-US" b="1" dirty="0" smtClean="0"/>
              <a:t>Formal</a:t>
            </a:r>
            <a:r>
              <a:rPr lang="en-US" dirty="0" smtClean="0"/>
              <a:t> – legal taking of economic asset (land).</a:t>
            </a:r>
          </a:p>
          <a:p>
            <a:pPr>
              <a:buFont typeface="Arial" charset="0"/>
              <a:buNone/>
            </a:pPr>
            <a:r>
              <a:rPr lang="en-US" b="1" dirty="0" smtClean="0"/>
              <a:t>Informal</a:t>
            </a:r>
            <a:r>
              <a:rPr lang="en-US" dirty="0" smtClean="0"/>
              <a:t> – legal restriction on use of asset which reduces the value of an economic asset.</a:t>
            </a:r>
          </a:p>
          <a:p>
            <a:pPr>
              <a:buFont typeface="Arial" charset="0"/>
              <a:buNone/>
            </a:pPr>
            <a:r>
              <a:rPr lang="en-US" b="1" dirty="0" smtClean="0"/>
              <a:t>Not In My Backyard (NIMBY) </a:t>
            </a:r>
            <a:r>
              <a:rPr lang="en-US" dirty="0" smtClean="0"/>
              <a:t>– a negative externality that can result from geographical placement of private or public projects.</a:t>
            </a:r>
          </a:p>
          <a:p>
            <a:pPr>
              <a:buFont typeface="Arial" charset="0"/>
              <a:buNone/>
            </a:pPr>
            <a:r>
              <a:rPr lang="en-US" b="1" dirty="0" smtClean="0"/>
              <a:t>Examples: </a:t>
            </a:r>
            <a:r>
              <a:rPr lang="en-US" dirty="0" smtClean="0"/>
              <a:t>Building in flood or protected wetlands areas.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Conflicts</a:t>
            </a:r>
          </a:p>
        </p:txBody>
      </p:sp>
      <p:sp>
        <p:nvSpPr>
          <p:cNvPr id="3075" name="Content Placeholder 2"/>
          <p:cNvSpPr>
            <a:spLocks noGrp="1"/>
          </p:cNvSpPr>
          <p:nvPr>
            <p:ph idx="1"/>
          </p:nvPr>
        </p:nvSpPr>
        <p:spPr/>
        <p:txBody>
          <a:bodyPr/>
          <a:lstStyle/>
          <a:p>
            <a:pPr>
              <a:buFont typeface="Arial" charset="0"/>
              <a:buNone/>
            </a:pPr>
            <a:r>
              <a:rPr lang="en-US" smtClean="0"/>
              <a:t>Conflicts often occur over the use of scarce resources, especially land and water.  Sources of these conflicts include:</a:t>
            </a:r>
          </a:p>
          <a:p>
            <a:pPr>
              <a:buFont typeface="Arial" charset="0"/>
              <a:buNone/>
            </a:pPr>
            <a:endParaRPr lang="en-US" smtClean="0"/>
          </a:p>
          <a:p>
            <a:pPr lvl="1"/>
            <a:r>
              <a:rPr lang="en-US" smtClean="0"/>
              <a:t>Definition of Property Rights</a:t>
            </a:r>
          </a:p>
          <a:p>
            <a:pPr lvl="1"/>
            <a:r>
              <a:rPr lang="en-US" smtClean="0"/>
              <a:t>Valuation Problems in Project Analysis</a:t>
            </a:r>
          </a:p>
          <a:p>
            <a:pPr lvl="1"/>
            <a:r>
              <a:rPr lang="en-US" smtClean="0"/>
              <a:t>Inter-Group or Interest Group Goals/Objectives</a:t>
            </a:r>
          </a:p>
          <a:p>
            <a:pPr lvl="1"/>
            <a:r>
              <a:rPr lang="en-US" smtClean="0"/>
              <a:t>Cultural Conflicts</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r>
              <a:rPr lang="en-US" smtClean="0"/>
              <a:t>A Regulatory Taking</a:t>
            </a:r>
            <a:br>
              <a:rPr lang="en-US" smtClean="0"/>
            </a:br>
            <a:r>
              <a:rPr lang="en-US" smtClean="0"/>
              <a:t/>
            </a:r>
            <a:br>
              <a:rPr lang="en-US" smtClean="0"/>
            </a:br>
            <a:endParaRPr lang="en-US" smtClean="0"/>
          </a:p>
        </p:txBody>
      </p:sp>
      <p:sp>
        <p:nvSpPr>
          <p:cNvPr id="24579" name="Text Placeholder 5"/>
          <p:cNvSpPr>
            <a:spLocks noGrp="1"/>
          </p:cNvSpPr>
          <p:nvPr>
            <p:ph type="body" sz="half" idx="2"/>
          </p:nvPr>
        </p:nvSpPr>
        <p:spPr/>
        <p:txBody>
          <a:bodyPr/>
          <a:lstStyle/>
          <a:p>
            <a:r>
              <a:rPr lang="en-US" smtClean="0"/>
              <a:t>This April 13, 2009 file photo provided by the Oregon Department of Fish and Wildlife shows two wolves standing near the bodies of 2 dead lambs in Baker County, Ore. The Oregon Cattlemen's Association is pressing a package of bills in the Oregon Legislature that would give ranchers the right to shoot wolves attacking livestock, and pay ranchers compensation for wolf kills. </a:t>
            </a:r>
          </a:p>
        </p:txBody>
      </p:sp>
      <p:pic>
        <p:nvPicPr>
          <p:cNvPr id="24580" name="Picture 2"/>
          <p:cNvPicPr>
            <a:picLocks noGrp="1" noChangeAspect="1" noChangeArrowheads="1"/>
          </p:cNvPicPr>
          <p:nvPr>
            <p:ph idx="1"/>
          </p:nvPr>
        </p:nvPicPr>
        <p:blipFill>
          <a:blip r:embed="rId2" cstate="print"/>
          <a:srcRect/>
          <a:stretch>
            <a:fillRect/>
          </a:stretch>
        </p:blipFill>
        <p:spPr>
          <a:xfrm>
            <a:off x="533400" y="3886200"/>
            <a:ext cx="3754438" cy="2817813"/>
          </a:xfrm>
        </p:spPr>
      </p:pic>
      <p:pic>
        <p:nvPicPr>
          <p:cNvPr id="24581" name="Picture 3"/>
          <p:cNvPicPr>
            <a:picLocks noChangeAspect="1" noChangeArrowheads="1"/>
          </p:cNvPicPr>
          <p:nvPr/>
        </p:nvPicPr>
        <p:blipFill>
          <a:blip r:embed="rId3" cstate="print"/>
          <a:srcRect/>
          <a:stretch>
            <a:fillRect/>
          </a:stretch>
        </p:blipFill>
        <p:spPr bwMode="auto">
          <a:xfrm>
            <a:off x="4800600" y="381000"/>
            <a:ext cx="3657600" cy="3073400"/>
          </a:xfrm>
          <a:prstGeom prst="rect">
            <a:avLst/>
          </a:prstGeom>
          <a:noFill/>
          <a:ln w="9525">
            <a:noFill/>
            <a:miter lim="800000"/>
            <a:headEnd/>
            <a:tailEnd/>
          </a:ln>
        </p:spPr>
      </p:pic>
      <p:pic>
        <p:nvPicPr>
          <p:cNvPr id="24582" name="Picture 4"/>
          <p:cNvPicPr>
            <a:picLocks noChangeAspect="1" noChangeArrowheads="1"/>
          </p:cNvPicPr>
          <p:nvPr/>
        </p:nvPicPr>
        <p:blipFill>
          <a:blip r:embed="rId4" cstate="print"/>
          <a:srcRect/>
          <a:stretch>
            <a:fillRect/>
          </a:stretch>
        </p:blipFill>
        <p:spPr bwMode="auto">
          <a:xfrm>
            <a:off x="5029200" y="3752850"/>
            <a:ext cx="3143250"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Project Valuation</a:t>
            </a:r>
          </a:p>
        </p:txBody>
      </p:sp>
      <p:sp>
        <p:nvSpPr>
          <p:cNvPr id="26627" name="Content Placeholder 2"/>
          <p:cNvSpPr>
            <a:spLocks noGrp="1"/>
          </p:cNvSpPr>
          <p:nvPr>
            <p:ph idx="1"/>
          </p:nvPr>
        </p:nvSpPr>
        <p:spPr/>
        <p:txBody>
          <a:bodyPr/>
          <a:lstStyle/>
          <a:p>
            <a:r>
              <a:rPr lang="en-US" dirty="0" smtClean="0"/>
              <a:t>Resource Scarcity Mandates Tradeoffs – Decisions require information (data). </a:t>
            </a:r>
          </a:p>
          <a:p>
            <a:r>
              <a:rPr lang="en-US" dirty="0" smtClean="0"/>
              <a:t>Non-Market Goods &amp; Services – Markets provide signals about scarce resource value and opportunity costs.  </a:t>
            </a:r>
          </a:p>
          <a:p>
            <a:r>
              <a:rPr lang="en-US" dirty="0" err="1" smtClean="0"/>
              <a:t>Intertemporal</a:t>
            </a:r>
            <a:r>
              <a:rPr lang="en-US" dirty="0" smtClean="0"/>
              <a:t> Valuations – Discounting future benefit streams and calculations of Net Present Values.</a:t>
            </a:r>
          </a:p>
          <a:p>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Valuing Non-Market Goods &amp; Services</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Non-Market means normal price signals either non-existent or non-efficient.</a:t>
            </a:r>
          </a:p>
          <a:p>
            <a:pPr fontAlgn="auto">
              <a:spcAft>
                <a:spcPts val="0"/>
              </a:spcAft>
              <a:buFont typeface="Arial" pitchFamily="34" charset="0"/>
              <a:buChar char="•"/>
              <a:defRPr/>
            </a:pPr>
            <a:r>
              <a:rPr lang="en-US" dirty="0" smtClean="0"/>
              <a:t>Substitutes for market process in order to “simulate” market pricing – socialist calculation problem.</a:t>
            </a:r>
          </a:p>
          <a:p>
            <a:pPr fontAlgn="auto">
              <a:spcAft>
                <a:spcPts val="0"/>
              </a:spcAft>
              <a:buFont typeface="Arial" pitchFamily="34" charset="0"/>
              <a:buChar char="•"/>
              <a:defRPr/>
            </a:pPr>
            <a:r>
              <a:rPr lang="en-US" dirty="0" smtClean="0"/>
              <a:t>Willingness to pay for “Public Goods” (open vistas, securing environmental/cultural services for future generations, etc.)</a:t>
            </a:r>
          </a:p>
          <a:p>
            <a:pPr fontAlgn="auto">
              <a:spcAft>
                <a:spcPts val="0"/>
              </a:spcAft>
              <a:buFont typeface="Arial" pitchFamily="34" charset="0"/>
              <a:buChar char="•"/>
              <a:defRPr/>
            </a:pPr>
            <a:r>
              <a:rPr lang="en-US" dirty="0" smtClean="0"/>
              <a:t>Free-Rider Problems.</a:t>
            </a:r>
            <a:r>
              <a:rPr lang="en-US" b="1"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is this vista worth?  To whom?</a:t>
            </a:r>
            <a:br>
              <a:rPr lang="en-US" dirty="0" smtClean="0"/>
            </a:br>
            <a:r>
              <a:rPr lang="en-US" sz="3100" dirty="0" smtClean="0"/>
              <a:t>Break up ranch for housing development or a </a:t>
            </a:r>
            <a:r>
              <a:rPr lang="en-US" sz="3100" dirty="0" err="1" smtClean="0"/>
              <a:t>WalMart</a:t>
            </a:r>
            <a:r>
              <a:rPr lang="en-US" sz="3100" dirty="0" smtClean="0"/>
              <a:t>?</a:t>
            </a:r>
            <a:endParaRPr lang="en-US" sz="3100" dirty="0"/>
          </a:p>
        </p:txBody>
      </p:sp>
      <p:pic>
        <p:nvPicPr>
          <p:cNvPr id="28675" name="Picture 2"/>
          <p:cNvPicPr>
            <a:picLocks noGrp="1" noChangeAspect="1" noChangeArrowheads="1"/>
          </p:cNvPicPr>
          <p:nvPr>
            <p:ph idx="1"/>
          </p:nvPr>
        </p:nvPicPr>
        <p:blipFill>
          <a:blip r:embed="rId2" cstate="print"/>
          <a:srcRect/>
          <a:stretch>
            <a:fillRect/>
          </a:stretch>
        </p:blipFill>
        <p:spPr>
          <a:xfrm>
            <a:off x="990600" y="1684338"/>
            <a:ext cx="6858000" cy="4560887"/>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639762"/>
          </a:xfrm>
        </p:spPr>
        <p:txBody>
          <a:bodyPr rtlCol="0">
            <a:normAutofit fontScale="90000"/>
          </a:bodyPr>
          <a:lstStyle/>
          <a:p>
            <a:pPr fontAlgn="auto">
              <a:spcAft>
                <a:spcPts val="0"/>
              </a:spcAft>
              <a:defRPr/>
            </a:pPr>
            <a:r>
              <a:rPr lang="en-US" dirty="0" smtClean="0"/>
              <a:t>How much are ecosystem services worth?</a:t>
            </a:r>
            <a:endParaRPr lang="en-US" dirty="0"/>
          </a:p>
        </p:txBody>
      </p:sp>
      <p:sp>
        <p:nvSpPr>
          <p:cNvPr id="29699" name="Content Placeholder 2"/>
          <p:cNvSpPr>
            <a:spLocks noGrp="1"/>
          </p:cNvSpPr>
          <p:nvPr>
            <p:ph idx="1"/>
          </p:nvPr>
        </p:nvSpPr>
        <p:spPr/>
        <p:txBody>
          <a:bodyPr/>
          <a:lstStyle/>
          <a:p>
            <a:endParaRPr lang="en-US" smtClean="0"/>
          </a:p>
        </p:txBody>
      </p:sp>
      <p:pic>
        <p:nvPicPr>
          <p:cNvPr id="29700" name="Picture 2"/>
          <p:cNvPicPr>
            <a:picLocks noChangeAspect="1" noChangeArrowheads="1"/>
          </p:cNvPicPr>
          <p:nvPr/>
        </p:nvPicPr>
        <p:blipFill>
          <a:blip r:embed="rId2" cstate="print"/>
          <a:srcRect/>
          <a:stretch>
            <a:fillRect/>
          </a:stretch>
        </p:blipFill>
        <p:spPr bwMode="auto">
          <a:xfrm>
            <a:off x="0" y="990600"/>
            <a:ext cx="9144000" cy="608012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04800" y="1143000"/>
            <a:ext cx="4343400" cy="2887663"/>
          </a:xfrm>
          <a:prstGeom prst="rect">
            <a:avLst/>
          </a:prstGeom>
          <a:ln>
            <a:noFill/>
          </a:ln>
          <a:effectLst>
            <a:outerShdw blurRad="292100" dist="139700" dir="2700000" algn="tl" rotWithShape="0">
              <a:srgbClr val="333333">
                <a:alpha val="65000"/>
              </a:srgbClr>
            </a:outerShdw>
          </a:effectLst>
          <a:extLst/>
        </p:spPr>
      </p:pic>
      <p:pic>
        <p:nvPicPr>
          <p:cNvPr id="1029" name="Picture 5"/>
          <p:cNvPicPr>
            <a:picLocks noChangeAspect="1" noChangeArrowheads="1"/>
          </p:cNvPicPr>
          <p:nvPr/>
        </p:nvPicPr>
        <p:blipFill>
          <a:blip r:embed="rId4" cstate="print"/>
          <a:srcRect/>
          <a:stretch>
            <a:fillRect/>
          </a:stretch>
        </p:blipFill>
        <p:spPr bwMode="auto">
          <a:xfrm>
            <a:off x="4230688" y="3733800"/>
            <a:ext cx="4699000" cy="3124200"/>
          </a:xfrm>
          <a:prstGeom prst="rect">
            <a:avLst/>
          </a:prstGeom>
          <a:ln>
            <a:noFill/>
          </a:ln>
          <a:effectLst>
            <a:outerShdw blurRad="292100" dist="139700" dir="2700000" algn="tl" rotWithShape="0">
              <a:srgbClr val="333333">
                <a:alpha val="65000"/>
              </a:srgbClr>
            </a:outerShdw>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Intertemporal Calculations</a:t>
            </a:r>
          </a:p>
        </p:txBody>
      </p:sp>
      <p:sp>
        <p:nvSpPr>
          <p:cNvPr id="30723" name="Content Placeholder 2"/>
          <p:cNvSpPr>
            <a:spLocks noGrp="1"/>
          </p:cNvSpPr>
          <p:nvPr>
            <p:ph idx="1"/>
          </p:nvPr>
        </p:nvSpPr>
        <p:spPr/>
        <p:txBody>
          <a:bodyPr/>
          <a:lstStyle/>
          <a:p>
            <a:r>
              <a:rPr lang="en-US" smtClean="0"/>
              <a:t>Appropriate Discount Rates</a:t>
            </a:r>
          </a:p>
          <a:p>
            <a:r>
              <a:rPr lang="en-US" smtClean="0"/>
              <a:t>Long-term (intergenerational) benefits</a:t>
            </a:r>
          </a:p>
          <a:p>
            <a:r>
              <a:rPr lang="en-US" smtClean="0"/>
              <a:t>Calculating Risk vs Uncertainty (knowable vs unknowable)</a:t>
            </a:r>
          </a:p>
          <a:p>
            <a:r>
              <a:rPr lang="en-US" smtClean="0"/>
              <a:t>Decision-making under uncertainty</a:t>
            </a:r>
          </a:p>
          <a:p>
            <a:r>
              <a:rPr lang="en-US" smtClean="0"/>
              <a:t>Prosperity: preservation vs development</a:t>
            </a:r>
          </a:p>
          <a:p>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Everglades: A river of grass</a:t>
            </a:r>
            <a:br>
              <a:rPr lang="en-US" dirty="0" smtClean="0"/>
            </a:br>
            <a:r>
              <a:rPr lang="en-US" sz="2000" dirty="0" smtClean="0"/>
              <a:t>How should decision-makers 100 years ago consider the value of this to us today?</a:t>
            </a:r>
            <a:br>
              <a:rPr lang="en-US" sz="2000" dirty="0" smtClean="0"/>
            </a:br>
            <a:endParaRPr lang="en-US" sz="2000" dirty="0"/>
          </a:p>
        </p:txBody>
      </p:sp>
      <p:pic>
        <p:nvPicPr>
          <p:cNvPr id="31747" name="Picture 2"/>
          <p:cNvPicPr>
            <a:picLocks noGrp="1" noChangeAspect="1" noChangeArrowheads="1"/>
          </p:cNvPicPr>
          <p:nvPr>
            <p:ph idx="1"/>
          </p:nvPr>
        </p:nvPicPr>
        <p:blipFill>
          <a:blip r:embed="rId2" cstate="print"/>
          <a:srcRect/>
          <a:stretch>
            <a:fillRect/>
          </a:stretch>
        </p:blipFill>
        <p:spPr>
          <a:xfrm>
            <a:off x="152400" y="1247775"/>
            <a:ext cx="4191000" cy="2763838"/>
          </a:xfrm>
        </p:spPr>
      </p:pic>
      <p:pic>
        <p:nvPicPr>
          <p:cNvPr id="31748" name="Picture 3"/>
          <p:cNvPicPr>
            <a:picLocks noChangeAspect="1" noChangeArrowheads="1"/>
          </p:cNvPicPr>
          <p:nvPr/>
        </p:nvPicPr>
        <p:blipFill>
          <a:blip r:embed="rId3" cstate="print"/>
          <a:srcRect/>
          <a:stretch>
            <a:fillRect/>
          </a:stretch>
        </p:blipFill>
        <p:spPr bwMode="auto">
          <a:xfrm>
            <a:off x="152400" y="3810000"/>
            <a:ext cx="4038600" cy="3048000"/>
          </a:xfrm>
          <a:prstGeom prst="rect">
            <a:avLst/>
          </a:prstGeom>
          <a:noFill/>
          <a:ln w="9525">
            <a:noFill/>
            <a:miter lim="800000"/>
            <a:headEnd/>
            <a:tailEnd/>
          </a:ln>
        </p:spPr>
      </p:pic>
      <p:pic>
        <p:nvPicPr>
          <p:cNvPr id="31749" name="Picture 5"/>
          <p:cNvPicPr>
            <a:picLocks noChangeAspect="1" noChangeArrowheads="1"/>
          </p:cNvPicPr>
          <p:nvPr/>
        </p:nvPicPr>
        <p:blipFill>
          <a:blip r:embed="rId4" cstate="print">
            <a:lum contrast="16000"/>
          </a:blip>
          <a:srcRect/>
          <a:stretch>
            <a:fillRect/>
          </a:stretch>
        </p:blipFill>
        <p:spPr bwMode="auto">
          <a:xfrm>
            <a:off x="4343400" y="1447800"/>
            <a:ext cx="4191000" cy="2497138"/>
          </a:xfrm>
          <a:prstGeom prst="rect">
            <a:avLst/>
          </a:prstGeom>
          <a:noFill/>
          <a:ln w="9525">
            <a:noFill/>
            <a:miter lim="800000"/>
            <a:headEnd/>
            <a:tailEnd/>
          </a:ln>
        </p:spPr>
      </p:pic>
      <p:pic>
        <p:nvPicPr>
          <p:cNvPr id="31750" name="Picture 6"/>
          <p:cNvPicPr>
            <a:picLocks noChangeAspect="1" noChangeArrowheads="1"/>
          </p:cNvPicPr>
          <p:nvPr/>
        </p:nvPicPr>
        <p:blipFill>
          <a:blip r:embed="rId5" cstate="print"/>
          <a:srcRect/>
          <a:stretch>
            <a:fillRect/>
          </a:stretch>
        </p:blipFill>
        <p:spPr bwMode="auto">
          <a:xfrm>
            <a:off x="4191000" y="3941763"/>
            <a:ext cx="4419600" cy="291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1800" b="1" smtClean="0"/>
              <a:t>FIELDS OF CANE</a:t>
            </a:r>
            <a:r>
              <a:rPr lang="en-US" sz="1800" smtClean="0"/>
              <a:t> United States Sugar's Clewiston sugar cane refinery. A $1.75 billion deal to sell land and assets to Florida was reduced to 72,800 acres, in separate parcels, for $536 million.</a:t>
            </a:r>
          </a:p>
        </p:txBody>
      </p:sp>
      <p:pic>
        <p:nvPicPr>
          <p:cNvPr id="32771" name="Picture 2"/>
          <p:cNvPicPr>
            <a:picLocks noGrp="1" noChangeAspect="1" noChangeArrowheads="1"/>
          </p:cNvPicPr>
          <p:nvPr>
            <p:ph idx="1"/>
          </p:nvPr>
        </p:nvPicPr>
        <p:blipFill>
          <a:blip r:embed="rId2" cstate="print"/>
          <a:srcRect/>
          <a:stretch>
            <a:fillRect/>
          </a:stretch>
        </p:blipFill>
        <p:spPr>
          <a:xfrm>
            <a:off x="152400" y="1447800"/>
            <a:ext cx="8883650" cy="517207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Inter-Group Differences</a:t>
            </a:r>
            <a:br>
              <a:rPr lang="en-US" dirty="0" smtClean="0"/>
            </a:br>
            <a:r>
              <a:rPr lang="en-US" dirty="0" smtClean="0"/>
              <a:t>(Interest Groups)</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Environmental/Cultural  - Luxury Goods?</a:t>
            </a:r>
          </a:p>
          <a:p>
            <a:pPr lvl="1" fontAlgn="auto">
              <a:spcAft>
                <a:spcPts val="0"/>
              </a:spcAft>
              <a:buFont typeface="Arial" pitchFamily="34" charset="0"/>
              <a:buChar char="–"/>
              <a:defRPr/>
            </a:pPr>
            <a:r>
              <a:rPr lang="en-US" dirty="0" smtClean="0"/>
              <a:t>Income elasticity of demand – rich </a:t>
            </a:r>
            <a:r>
              <a:rPr lang="en-US" dirty="0" err="1" smtClean="0"/>
              <a:t>vs</a:t>
            </a:r>
            <a:r>
              <a:rPr lang="en-US" dirty="0" smtClean="0"/>
              <a:t> poor?</a:t>
            </a:r>
          </a:p>
          <a:p>
            <a:pPr fontAlgn="auto">
              <a:spcAft>
                <a:spcPts val="0"/>
              </a:spcAft>
              <a:buFont typeface="Arial" pitchFamily="34" charset="0"/>
              <a:buChar char="•"/>
              <a:defRPr/>
            </a:pPr>
            <a:r>
              <a:rPr lang="en-US" dirty="0" smtClean="0"/>
              <a:t>Interpersonal Comparisons of Utility – mine </a:t>
            </a:r>
            <a:r>
              <a:rPr lang="en-US" dirty="0" err="1" smtClean="0"/>
              <a:t>vs</a:t>
            </a:r>
            <a:r>
              <a:rPr lang="en-US" dirty="0" smtClean="0"/>
              <a:t> yours?</a:t>
            </a:r>
          </a:p>
          <a:p>
            <a:pPr fontAlgn="auto">
              <a:spcAft>
                <a:spcPts val="0"/>
              </a:spcAft>
              <a:buFont typeface="Arial" pitchFamily="34" charset="0"/>
              <a:buChar char="•"/>
              <a:defRPr/>
            </a:pPr>
            <a:r>
              <a:rPr lang="en-US" dirty="0" smtClean="0"/>
              <a:t>Marginal Utility of preservation </a:t>
            </a:r>
            <a:r>
              <a:rPr lang="en-US" dirty="0" err="1" smtClean="0"/>
              <a:t>vs</a:t>
            </a:r>
            <a:r>
              <a:rPr lang="en-US" dirty="0" smtClean="0"/>
              <a:t> development – rich </a:t>
            </a:r>
            <a:r>
              <a:rPr lang="en-US" dirty="0" err="1" smtClean="0"/>
              <a:t>vs</a:t>
            </a:r>
            <a:r>
              <a:rPr lang="en-US" dirty="0" smtClean="0"/>
              <a:t> poor?</a:t>
            </a:r>
          </a:p>
          <a:p>
            <a:pPr fontAlgn="auto">
              <a:spcAft>
                <a:spcPts val="0"/>
              </a:spcAft>
              <a:buFont typeface="Arial" pitchFamily="34" charset="0"/>
              <a:buChar char="•"/>
              <a:defRPr/>
            </a:pPr>
            <a:r>
              <a:rPr lang="en-US" dirty="0" smtClean="0"/>
              <a:t>Inter-Regional Rivalry of “Shared Resources”</a:t>
            </a:r>
          </a:p>
          <a:p>
            <a:pPr fontAlgn="auto">
              <a:spcAft>
                <a:spcPts val="0"/>
              </a:spcAft>
              <a:buFont typeface="Arial" pitchFamily="34" charset="0"/>
              <a:buChar char="•"/>
              <a:defRPr/>
            </a:pPr>
            <a:r>
              <a:rPr lang="en-US" dirty="0" smtClean="0"/>
              <a:t>Inter-Generational Rivalry</a:t>
            </a:r>
          </a:p>
          <a:p>
            <a:pPr fontAlgn="auto">
              <a:spcAft>
                <a:spcPts val="0"/>
              </a:spcAft>
              <a:buFont typeface="Arial" pitchFamily="34" charset="0"/>
              <a:buChar char="•"/>
              <a:defRPr/>
            </a:pPr>
            <a:r>
              <a:rPr lang="en-US" dirty="0" smtClean="0"/>
              <a:t>Interest Group Political Rivalry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p>
            <a:endParaRPr lang="en-US" smtClean="0"/>
          </a:p>
        </p:txBody>
      </p:sp>
      <p:sp>
        <p:nvSpPr>
          <p:cNvPr id="14339" name="Rectangle 3"/>
          <p:cNvSpPr>
            <a:spLocks noGrp="1" noChangeArrowheads="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37892" name="Picture 4" descr="snowmobile&amp;skier"/>
          <p:cNvPicPr>
            <a:picLocks noChangeAspect="1" noChangeArrowheads="1"/>
          </p:cNvPicPr>
          <p:nvPr/>
        </p:nvPicPr>
        <p:blipFill>
          <a:blip r:embed="rId2" cstate="print"/>
          <a:srcRect l="13393"/>
          <a:stretch>
            <a:fillRect/>
          </a:stretch>
        </p:blipFill>
        <p:spPr bwMode="auto">
          <a:xfrm>
            <a:off x="0" y="-9525"/>
            <a:ext cx="9144000" cy="6867525"/>
          </a:xfrm>
          <a:prstGeom prst="rect">
            <a:avLst/>
          </a:prstGeom>
          <a:noFill/>
          <a:ln w="9525">
            <a:noFill/>
            <a:miter lim="800000"/>
            <a:headEnd/>
            <a:tailEnd/>
          </a:ln>
        </p:spPr>
      </p:pic>
      <p:sp>
        <p:nvSpPr>
          <p:cNvPr id="37893" name="TextBox 4"/>
          <p:cNvSpPr txBox="1">
            <a:spLocks noChangeArrowheads="1"/>
          </p:cNvSpPr>
          <p:nvPr/>
        </p:nvSpPr>
        <p:spPr bwMode="auto">
          <a:xfrm>
            <a:off x="228600" y="4724400"/>
            <a:ext cx="3124200" cy="646113"/>
          </a:xfrm>
          <a:prstGeom prst="rect">
            <a:avLst/>
          </a:prstGeom>
          <a:noFill/>
          <a:ln w="9525">
            <a:noFill/>
            <a:miter lim="800000"/>
            <a:headEnd/>
            <a:tailEnd/>
          </a:ln>
        </p:spPr>
        <p:txBody>
          <a:bodyPr>
            <a:spAutoFit/>
          </a:bodyPr>
          <a:lstStyle/>
          <a:p>
            <a:r>
              <a:rPr lang="en-US">
                <a:latin typeface="Calibri" pitchFamily="34" charset="0"/>
              </a:rPr>
              <a:t>Diverse interests, even among those seeking recreation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Conflicts</a:t>
            </a:r>
          </a:p>
        </p:txBody>
      </p:sp>
      <p:sp>
        <p:nvSpPr>
          <p:cNvPr id="4099" name="Content Placeholder 2"/>
          <p:cNvSpPr>
            <a:spLocks noGrp="1"/>
          </p:cNvSpPr>
          <p:nvPr>
            <p:ph idx="1"/>
          </p:nvPr>
        </p:nvSpPr>
        <p:spPr/>
        <p:txBody>
          <a:bodyPr/>
          <a:lstStyle/>
          <a:p>
            <a:pPr>
              <a:buFont typeface="Arial" charset="0"/>
              <a:buNone/>
            </a:pPr>
            <a:r>
              <a:rPr lang="en-US" smtClean="0"/>
              <a:t>Conflicts can also occur when resources are plentiful.  Sources of “conflicts in abundance” include:</a:t>
            </a:r>
          </a:p>
          <a:p>
            <a:pPr>
              <a:buFont typeface="Arial" charset="0"/>
              <a:buNone/>
            </a:pPr>
            <a:endParaRPr lang="en-US" smtClean="0"/>
          </a:p>
          <a:p>
            <a:pPr lvl="1"/>
            <a:r>
              <a:rPr lang="en-US" smtClean="0"/>
              <a:t>Power relationships</a:t>
            </a:r>
          </a:p>
          <a:p>
            <a:pPr lvl="1"/>
            <a:r>
              <a:rPr lang="en-US" smtClean="0"/>
              <a:t>Political economy of access</a:t>
            </a:r>
          </a:p>
          <a:p>
            <a:pPr lvl="1"/>
            <a:r>
              <a:rPr lang="en-US" smtClean="0"/>
              <a:t>Control over resources</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Income </a:t>
            </a:r>
            <a:r>
              <a:rPr lang="en-US" dirty="0" err="1" smtClean="0"/>
              <a:t>Elasticities</a:t>
            </a:r>
            <a:r>
              <a:rPr lang="en-US" dirty="0" smtClean="0"/>
              <a:t>: Environmental/Cultural Goods</a:t>
            </a:r>
            <a:endParaRPr lang="en-US" dirty="0"/>
          </a:p>
        </p:txBody>
      </p:sp>
      <p:sp>
        <p:nvSpPr>
          <p:cNvPr id="39939" name="Content Placeholder 2"/>
          <p:cNvSpPr>
            <a:spLocks noGrp="1"/>
          </p:cNvSpPr>
          <p:nvPr>
            <p:ph idx="1"/>
          </p:nvPr>
        </p:nvSpPr>
        <p:spPr/>
        <p:txBody>
          <a:bodyPr/>
          <a:lstStyle/>
          <a:p>
            <a:r>
              <a:rPr lang="en-US" dirty="0" smtClean="0"/>
              <a:t>Income elasticity of Demand – Sensitivity of demand for environmental and cultural services to income levels.</a:t>
            </a:r>
          </a:p>
          <a:p>
            <a:r>
              <a:rPr lang="en-US" dirty="0" smtClean="0"/>
              <a:t>Claims of environmental services as “luxury” goods (demand rises more than proportionally with increases in income).</a:t>
            </a:r>
          </a:p>
          <a:p>
            <a:r>
              <a:rPr lang="en-US" dirty="0" smtClean="0"/>
              <a:t>Similar concerns for cultural goods &amp; services.</a:t>
            </a:r>
          </a:p>
          <a:p>
            <a:r>
              <a:rPr lang="en-US" dirty="0" smtClean="0"/>
              <a:t>Examples: Property in clean areas more valuable and hence poor get shut out.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Interpersonal Comparisons of Utility</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Scarcity creates Opportunity Costs of Sustainable projects which mean tradeoffs of non-market goods &amp; services.  How do you measure “intensity” of want/desire/demand of those with different preferences. </a:t>
            </a:r>
          </a:p>
          <a:p>
            <a:pPr fontAlgn="auto">
              <a:spcAft>
                <a:spcPts val="0"/>
              </a:spcAft>
              <a:buFont typeface="Arial" pitchFamily="34" charset="0"/>
              <a:buChar char="•"/>
              <a:defRPr/>
            </a:pPr>
            <a:r>
              <a:rPr lang="en-US" dirty="0" smtClean="0"/>
              <a:t>Do you want “A” more than I want “B”?  </a:t>
            </a:r>
          </a:p>
          <a:p>
            <a:pPr fontAlgn="auto">
              <a:spcAft>
                <a:spcPts val="0"/>
              </a:spcAft>
              <a:buFont typeface="Arial" pitchFamily="34" charset="0"/>
              <a:buChar char="•"/>
              <a:defRPr/>
            </a:pPr>
            <a:r>
              <a:rPr lang="en-US" dirty="0" smtClean="0"/>
              <a:t>Need to estimate a social “net benefit” requires some sort of aggregation of individual costs/benefits.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z="3600" smtClean="0"/>
              <a:t>Income (Wealth) Considerations in Preservation vs Development Decisions</a:t>
            </a:r>
          </a:p>
        </p:txBody>
      </p:sp>
      <p:sp>
        <p:nvSpPr>
          <p:cNvPr id="44035" name="Content Placeholder 2"/>
          <p:cNvSpPr>
            <a:spLocks noGrp="1"/>
          </p:cNvSpPr>
          <p:nvPr>
            <p:ph idx="1"/>
          </p:nvPr>
        </p:nvSpPr>
        <p:spPr/>
        <p:txBody>
          <a:bodyPr/>
          <a:lstStyle/>
          <a:p>
            <a:r>
              <a:rPr lang="en-US" smtClean="0"/>
              <a:t>Is the evaluation of the tradeoffs between preservation and development affected by income (wealth) considerations?</a:t>
            </a:r>
          </a:p>
          <a:p>
            <a:pPr>
              <a:buFont typeface="Arial" charset="0"/>
              <a:buNone/>
            </a:pPr>
            <a:endParaRPr lang="en-US" smtClean="0"/>
          </a:p>
          <a:p>
            <a:pPr lvl="1"/>
            <a:r>
              <a:rPr lang="en-US" smtClean="0"/>
              <a:t>Inter-regional differences</a:t>
            </a:r>
          </a:p>
          <a:p>
            <a:pPr lvl="1"/>
            <a:r>
              <a:rPr lang="en-US" smtClean="0"/>
              <a:t>Intra-regional differences</a:t>
            </a:r>
          </a:p>
          <a:p>
            <a:pPr lvl="1"/>
            <a:r>
              <a:rPr lang="en-US" smtClean="0"/>
              <a:t>Inter-generational differences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Inter-Generational Rivalry</a:t>
            </a:r>
          </a:p>
        </p:txBody>
      </p:sp>
      <p:sp>
        <p:nvSpPr>
          <p:cNvPr id="47107" name="Content Placeholder 2"/>
          <p:cNvSpPr>
            <a:spLocks noGrp="1"/>
          </p:cNvSpPr>
          <p:nvPr>
            <p:ph idx="1"/>
          </p:nvPr>
        </p:nvSpPr>
        <p:spPr/>
        <p:txBody>
          <a:bodyPr/>
          <a:lstStyle/>
          <a:p>
            <a:r>
              <a:rPr lang="en-US" dirty="0" smtClean="0"/>
              <a:t>Conflicts arise when benefits and costs accrue to different age groups within a society.</a:t>
            </a:r>
          </a:p>
          <a:p>
            <a:r>
              <a:rPr lang="en-US" dirty="0" smtClean="0"/>
              <a:t>Conflicts arise when benefits and costs accrue at different times (current benefits, future costs or current costs, future benefits).</a:t>
            </a:r>
          </a:p>
          <a:p>
            <a:pPr>
              <a:buNone/>
            </a:pPr>
            <a:endParaRPr lang="en-US" dirty="0" smtClean="0"/>
          </a:p>
          <a:p>
            <a:r>
              <a:rPr lang="en-US" dirty="0" smtClean="0"/>
              <a:t>Examples: Drain Everglades – present benefit but future cost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Cultural Conflicts</a:t>
            </a:r>
          </a:p>
        </p:txBody>
      </p:sp>
      <p:sp>
        <p:nvSpPr>
          <p:cNvPr id="51203" name="Content Placeholder 2"/>
          <p:cNvSpPr>
            <a:spLocks noGrp="1"/>
          </p:cNvSpPr>
          <p:nvPr>
            <p:ph idx="1"/>
          </p:nvPr>
        </p:nvSpPr>
        <p:spPr/>
        <p:txBody>
          <a:bodyPr/>
          <a:lstStyle/>
          <a:p>
            <a:r>
              <a:rPr lang="en-US" smtClean="0"/>
              <a:t>Social Objectives: Wealth (GDP) vs Development (HDI) vs Happiness (new measures being developed).</a:t>
            </a:r>
          </a:p>
          <a:p>
            <a:pPr lvl="1"/>
            <a:r>
              <a:rPr lang="en-US" smtClean="0"/>
              <a:t>Implications of objective choice.</a:t>
            </a:r>
          </a:p>
          <a:p>
            <a:r>
              <a:rPr lang="en-US" smtClean="0"/>
              <a:t>Tradition: Cultural roots that place non-economic values on certain activities.</a:t>
            </a:r>
          </a:p>
          <a:p>
            <a:r>
              <a:rPr lang="en-US" smtClean="0"/>
              <a:t>Examples:</a:t>
            </a:r>
          </a:p>
          <a:p>
            <a:pPr lvl="1"/>
            <a:r>
              <a:rPr lang="en-US" smtClean="0"/>
              <a:t>Latin America – US West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Restoration of Natural Water Flow in the Florida Everglades – A Case Study</a:t>
            </a:r>
            <a:endParaRPr lang="en-US" dirty="0"/>
          </a:p>
        </p:txBody>
      </p:sp>
      <p:pic>
        <p:nvPicPr>
          <p:cNvPr id="72707" name="Content Placeholder 9" descr="South Florida 293.jpg"/>
          <p:cNvPicPr>
            <a:picLocks noGrp="1" noChangeAspect="1"/>
          </p:cNvPicPr>
          <p:nvPr>
            <p:ph sz="half" idx="2"/>
          </p:nvPr>
        </p:nvPicPr>
        <p:blipFill>
          <a:blip r:embed="rId2" cstate="print"/>
          <a:srcRect/>
          <a:stretch>
            <a:fillRect/>
          </a:stretch>
        </p:blipFill>
        <p:spPr>
          <a:xfrm>
            <a:off x="4970463" y="1600200"/>
            <a:ext cx="3394075" cy="4525963"/>
          </a:xfrm>
        </p:spPr>
      </p:pic>
      <p:pic>
        <p:nvPicPr>
          <p:cNvPr id="72708" name="Content Placeholder 8" descr="South Florida 275.jpg"/>
          <p:cNvPicPr>
            <a:picLocks noGrp="1" noChangeAspect="1"/>
          </p:cNvPicPr>
          <p:nvPr>
            <p:ph sz="half" idx="1"/>
          </p:nvPr>
        </p:nvPicPr>
        <p:blipFill>
          <a:blip r:embed="rId3" cstate="print"/>
          <a:srcRect/>
          <a:stretch>
            <a:fillRect/>
          </a:stretch>
        </p:blipFill>
        <p:spPr>
          <a:xfrm>
            <a:off x="779463" y="1600200"/>
            <a:ext cx="3394075"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South Florida 051.jpg"/>
          <p:cNvPicPr>
            <a:picLocks noChangeAspect="1"/>
          </p:cNvPicPr>
          <p:nvPr/>
        </p:nvPicPr>
        <p:blipFill>
          <a:blip r:embed="rId2" cstate="print"/>
          <a:srcRect/>
          <a:stretch>
            <a:fillRect/>
          </a:stretch>
        </p:blipFill>
        <p:spPr bwMode="auto">
          <a:xfrm>
            <a:off x="0" y="0"/>
            <a:ext cx="3352800" cy="4470400"/>
          </a:xfrm>
          <a:prstGeom prst="rect">
            <a:avLst/>
          </a:prstGeom>
          <a:noFill/>
          <a:ln w="9525">
            <a:noFill/>
            <a:miter lim="800000"/>
            <a:headEnd/>
            <a:tailEnd/>
          </a:ln>
        </p:spPr>
      </p:pic>
      <p:pic>
        <p:nvPicPr>
          <p:cNvPr id="73731" name="Picture 5" descr="South Florida 170.jpg"/>
          <p:cNvPicPr>
            <a:picLocks noChangeAspect="1"/>
          </p:cNvPicPr>
          <p:nvPr/>
        </p:nvPicPr>
        <p:blipFill>
          <a:blip r:embed="rId3" cstate="print"/>
          <a:srcRect/>
          <a:stretch>
            <a:fillRect/>
          </a:stretch>
        </p:blipFill>
        <p:spPr bwMode="auto">
          <a:xfrm>
            <a:off x="3429000" y="0"/>
            <a:ext cx="5638800" cy="4229100"/>
          </a:xfrm>
          <a:prstGeom prst="rect">
            <a:avLst/>
          </a:prstGeom>
          <a:noFill/>
          <a:ln w="9525">
            <a:noFill/>
            <a:miter lim="800000"/>
            <a:headEnd/>
            <a:tailEnd/>
          </a:ln>
        </p:spPr>
      </p:pic>
      <p:pic>
        <p:nvPicPr>
          <p:cNvPr id="73732" name="Picture 6" descr="South Florida 199.jpg"/>
          <p:cNvPicPr>
            <a:picLocks noChangeAspect="1"/>
          </p:cNvPicPr>
          <p:nvPr/>
        </p:nvPicPr>
        <p:blipFill>
          <a:blip r:embed="rId4" cstate="print"/>
          <a:srcRect/>
          <a:stretch>
            <a:fillRect/>
          </a:stretch>
        </p:blipFill>
        <p:spPr bwMode="auto">
          <a:xfrm>
            <a:off x="5715000" y="3276600"/>
            <a:ext cx="3429000" cy="4572000"/>
          </a:xfrm>
          <a:prstGeom prst="rect">
            <a:avLst/>
          </a:prstGeom>
          <a:noFill/>
          <a:ln w="9525">
            <a:noFill/>
            <a:miter lim="800000"/>
            <a:headEnd/>
            <a:tailEnd/>
          </a:ln>
        </p:spPr>
      </p:pic>
      <p:pic>
        <p:nvPicPr>
          <p:cNvPr id="73733" name="Picture 7" descr="South Florida 261.jpg"/>
          <p:cNvPicPr>
            <a:picLocks noChangeAspect="1"/>
          </p:cNvPicPr>
          <p:nvPr/>
        </p:nvPicPr>
        <p:blipFill>
          <a:blip r:embed="rId5" cstate="print"/>
          <a:srcRect/>
          <a:stretch>
            <a:fillRect/>
          </a:stretch>
        </p:blipFill>
        <p:spPr bwMode="auto">
          <a:xfrm>
            <a:off x="-2895600" y="3829050"/>
            <a:ext cx="8610600"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fontAlgn="auto">
              <a:spcAft>
                <a:spcPts val="0"/>
              </a:spcAft>
              <a:defRPr/>
            </a:pPr>
            <a:r>
              <a:rPr lang="en-US" dirty="0" smtClean="0"/>
              <a:t>Everglades Restoration will be economically as well as environmentally sustainable</a:t>
            </a:r>
            <a:endParaRPr lang="en-US" dirty="0"/>
          </a:p>
        </p:txBody>
      </p:sp>
      <p:sp>
        <p:nvSpPr>
          <p:cNvPr id="74755" name="Text Placeholder 6"/>
          <p:cNvSpPr>
            <a:spLocks noGrp="1"/>
          </p:cNvSpPr>
          <p:nvPr>
            <p:ph type="body" sz="half" idx="2"/>
          </p:nvPr>
        </p:nvSpPr>
        <p:spPr/>
        <p:txBody>
          <a:bodyPr/>
          <a:lstStyle/>
          <a:p>
            <a:r>
              <a:rPr lang="en-US" sz="1600" smtClean="0"/>
              <a:t>The country—and the state of Florida in particular—stand to gain significant economic growth and new job creation as a result of Everglades restoration, according to an economic study commissioned by the Everglades Foundation.</a:t>
            </a:r>
          </a:p>
          <a:p>
            <a:endParaRPr lang="en-US" sz="1600" smtClean="0"/>
          </a:p>
          <a:p>
            <a:r>
              <a:rPr lang="en-US" sz="1600" b="1" smtClean="0"/>
              <a:t>Everglades restoration efforts under the Comprehensive Everglades Restoration Plan (CERP) are projected to produce more than $46 billion in benefits to 16 South Florida counties and create 442,664 jobs over 50 years.</a:t>
            </a:r>
          </a:p>
        </p:txBody>
      </p:sp>
      <p:pic>
        <p:nvPicPr>
          <p:cNvPr id="74756" name="Picture 2"/>
          <p:cNvPicPr>
            <a:picLocks noGrp="1" noChangeAspect="1" noChangeArrowheads="1"/>
          </p:cNvPicPr>
          <p:nvPr>
            <p:ph idx="1"/>
          </p:nvPr>
        </p:nvPicPr>
        <p:blipFill>
          <a:blip r:embed="rId2" cstate="print"/>
          <a:srcRect/>
          <a:stretch>
            <a:fillRect/>
          </a:stretch>
        </p:blipFill>
        <p:spPr>
          <a:xfrm>
            <a:off x="4049713" y="273050"/>
            <a:ext cx="4637087" cy="652145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title"/>
          </p:nvPr>
        </p:nvSpPr>
        <p:spPr/>
        <p:txBody>
          <a:bodyPr/>
          <a:lstStyle/>
          <a:p>
            <a:r>
              <a:rPr lang="en-US" smtClean="0"/>
              <a:t>Benefits of Everglades Restoration</a:t>
            </a:r>
          </a:p>
        </p:txBody>
      </p:sp>
      <p:sp>
        <p:nvSpPr>
          <p:cNvPr id="75779" name="Content Placeholder 5"/>
          <p:cNvSpPr>
            <a:spLocks noGrp="1"/>
          </p:cNvSpPr>
          <p:nvPr>
            <p:ph idx="1"/>
          </p:nvPr>
        </p:nvSpPr>
        <p:spPr/>
        <p:txBody>
          <a:bodyPr/>
          <a:lstStyle/>
          <a:p>
            <a:pPr>
              <a:buFont typeface="Arial" charset="0"/>
              <a:buNone/>
            </a:pPr>
            <a:r>
              <a:rPr lang="en-US" sz="1600" b="1" smtClean="0"/>
              <a:t>Among the benefits of Everglades restoration, according to the report:</a:t>
            </a:r>
          </a:p>
          <a:p>
            <a:pPr>
              <a:buFont typeface="Arial" charset="0"/>
              <a:buNone/>
            </a:pPr>
            <a:endParaRPr lang="en-US" sz="1600" smtClean="0"/>
          </a:p>
          <a:p>
            <a:pPr>
              <a:buFont typeface="Arial" charset="0"/>
              <a:buNone/>
            </a:pPr>
            <a:r>
              <a:rPr lang="en-US" sz="1600" smtClean="0"/>
              <a:t>•</a:t>
            </a:r>
            <a:r>
              <a:rPr lang="en-US" sz="1600" b="1" smtClean="0"/>
              <a:t>Protection of Water Supply: </a:t>
            </a:r>
            <a:r>
              <a:rPr lang="en-US" sz="1600" smtClean="0"/>
              <a:t>Enhanced availability of freshwater, decreased costs of</a:t>
            </a:r>
          </a:p>
          <a:p>
            <a:pPr>
              <a:buFont typeface="Arial" charset="0"/>
              <a:buNone/>
            </a:pPr>
            <a:r>
              <a:rPr lang="en-US" sz="1600" smtClean="0"/>
              <a:t>alternative water supplies</a:t>
            </a:r>
          </a:p>
          <a:p>
            <a:pPr>
              <a:buFont typeface="Arial" charset="0"/>
              <a:buNone/>
            </a:pPr>
            <a:endParaRPr lang="en-US" sz="1600" smtClean="0"/>
          </a:p>
          <a:p>
            <a:pPr>
              <a:buFont typeface="Arial" charset="0"/>
              <a:buNone/>
            </a:pPr>
            <a:r>
              <a:rPr lang="en-US" sz="1600" smtClean="0"/>
              <a:t>•</a:t>
            </a:r>
            <a:r>
              <a:rPr lang="en-US" sz="1600" b="1" smtClean="0"/>
              <a:t>Enhanced Value of Real Estate: </a:t>
            </a:r>
            <a:r>
              <a:rPr lang="en-US" sz="1600" smtClean="0"/>
              <a:t>Increased property value due to the quality of water</a:t>
            </a:r>
          </a:p>
          <a:p>
            <a:pPr>
              <a:buFont typeface="Arial" charset="0"/>
              <a:buNone/>
            </a:pPr>
            <a:r>
              <a:rPr lang="en-US" sz="1600" smtClean="0"/>
              <a:t>in waterways and groundwater</a:t>
            </a:r>
          </a:p>
          <a:p>
            <a:pPr>
              <a:buFont typeface="Arial" charset="0"/>
              <a:buNone/>
            </a:pPr>
            <a:endParaRPr lang="en-US" sz="1600" smtClean="0"/>
          </a:p>
          <a:p>
            <a:pPr>
              <a:buFont typeface="Arial" charset="0"/>
              <a:buNone/>
            </a:pPr>
            <a:r>
              <a:rPr lang="en-US" sz="1600" smtClean="0"/>
              <a:t>•</a:t>
            </a:r>
            <a:r>
              <a:rPr lang="en-US" sz="1600" b="1" smtClean="0"/>
              <a:t>Boost to Tourism and Recreational Sector: </a:t>
            </a:r>
            <a:r>
              <a:rPr lang="en-US" sz="1600" smtClean="0"/>
              <a:t>A restored ecosystem and improved wildlife population allows for additional recreational opportunities for residents and visitors</a:t>
            </a:r>
          </a:p>
          <a:p>
            <a:pPr>
              <a:buFont typeface="Arial" charset="0"/>
              <a:buNone/>
            </a:pPr>
            <a:endParaRPr lang="en-US" sz="1600" smtClean="0"/>
          </a:p>
          <a:p>
            <a:pPr>
              <a:buFont typeface="Arial" charset="0"/>
              <a:buNone/>
            </a:pPr>
            <a:r>
              <a:rPr lang="en-US" sz="1600" smtClean="0"/>
              <a:t>•</a:t>
            </a:r>
            <a:r>
              <a:rPr lang="en-US" sz="1600" b="1" smtClean="0"/>
              <a:t>Recovery of Fishing Industry: </a:t>
            </a:r>
            <a:r>
              <a:rPr lang="en-US" sz="1600" smtClean="0"/>
              <a:t>Both recreational and commercial fishing industries experience a significant rebound with the protection and enhanced quality of water and fish habitat</a:t>
            </a:r>
          </a:p>
          <a:p>
            <a:pPr>
              <a:buFont typeface="Arial" charset="0"/>
              <a:buNone/>
            </a:pPr>
            <a:endParaRPr lang="en-US" sz="1600" smtClean="0"/>
          </a:p>
          <a:p>
            <a:pPr>
              <a:buFont typeface="Arial" charset="0"/>
              <a:buNone/>
            </a:pPr>
            <a:r>
              <a:rPr lang="en-US" sz="1600" smtClean="0"/>
              <a:t>•</a:t>
            </a:r>
            <a:r>
              <a:rPr lang="en-US" sz="1600" b="1" smtClean="0"/>
              <a:t>Improved Wildlife Populations and Hunting Opportunities: </a:t>
            </a:r>
            <a:r>
              <a:rPr lang="en-US" sz="1600" smtClean="0"/>
              <a:t>Restoring habitat allows for increases in wildlife populations</a:t>
            </a:r>
          </a:p>
          <a:p>
            <a:endParaRPr lang="en-US" sz="16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lstStyle/>
          <a:p>
            <a:r>
              <a:rPr lang="en-US" smtClean="0"/>
              <a:t>Economic Benefits of Restoration</a:t>
            </a:r>
          </a:p>
        </p:txBody>
      </p:sp>
      <p:sp>
        <p:nvSpPr>
          <p:cNvPr id="6" name="Content Placeholder 5"/>
          <p:cNvSpPr>
            <a:spLocks noGrp="1"/>
          </p:cNvSpPr>
          <p:nvPr>
            <p:ph idx="1"/>
          </p:nvPr>
        </p:nvSpPr>
        <p:spPr/>
        <p:txBody>
          <a:bodyPr rtlCol="0">
            <a:normAutofit fontScale="25000" lnSpcReduction="20000"/>
          </a:bodyPr>
          <a:lstStyle/>
          <a:p>
            <a:pPr fontAlgn="auto">
              <a:spcAft>
                <a:spcPts val="0"/>
              </a:spcAft>
              <a:buFont typeface="Arial" pitchFamily="34" charset="0"/>
              <a:buNone/>
              <a:defRPr/>
            </a:pPr>
            <a:r>
              <a:rPr lang="en-US" sz="7200" b="1" dirty="0" smtClean="0"/>
              <a:t>Summary of Ecosystem Services Valuation of Everglades Restoration</a:t>
            </a:r>
          </a:p>
          <a:p>
            <a:pPr fontAlgn="auto">
              <a:spcAft>
                <a:spcPts val="0"/>
              </a:spcAft>
              <a:buFont typeface="Arial" pitchFamily="34" charset="0"/>
              <a:buNone/>
              <a:defRPr/>
            </a:pPr>
            <a:r>
              <a:rPr lang="en-US" sz="7200" b="1" dirty="0" smtClean="0"/>
              <a:t>Service Benefits Net Present Value of Restoration</a:t>
            </a:r>
          </a:p>
          <a:p>
            <a:pPr fontAlgn="auto">
              <a:spcAft>
                <a:spcPts val="0"/>
              </a:spcAft>
              <a:buFont typeface="Arial" pitchFamily="34" charset="0"/>
              <a:buNone/>
              <a:defRPr/>
            </a:pPr>
            <a:endParaRPr lang="en-US" sz="6200" b="1" dirty="0" smtClean="0"/>
          </a:p>
          <a:p>
            <a:pPr fontAlgn="auto">
              <a:spcAft>
                <a:spcPts val="0"/>
              </a:spcAft>
              <a:buFont typeface="Arial" pitchFamily="34" charset="0"/>
              <a:buChar char="•"/>
              <a:defRPr/>
            </a:pPr>
            <a:r>
              <a:rPr lang="en-US" sz="7200" dirty="0" smtClean="0"/>
              <a:t>Groundwater Purification 			$13,150,000,000</a:t>
            </a:r>
          </a:p>
          <a:p>
            <a:pPr fontAlgn="auto">
              <a:spcAft>
                <a:spcPts val="0"/>
              </a:spcAft>
              <a:buFont typeface="Arial" pitchFamily="34" charset="0"/>
              <a:buChar char="•"/>
              <a:defRPr/>
            </a:pPr>
            <a:r>
              <a:rPr lang="en-US" sz="7200" dirty="0" smtClean="0"/>
              <a:t>Real Estate 					$16,108,000,000</a:t>
            </a:r>
          </a:p>
          <a:p>
            <a:pPr fontAlgn="auto">
              <a:spcAft>
                <a:spcPts val="0"/>
              </a:spcAft>
              <a:buFont typeface="Arial" pitchFamily="34" charset="0"/>
              <a:buChar char="•"/>
              <a:defRPr/>
            </a:pPr>
            <a:r>
              <a:rPr lang="en-US" sz="7200" dirty="0" smtClean="0"/>
              <a:t>Park Visitation 					$  1,311,588,000</a:t>
            </a:r>
          </a:p>
          <a:p>
            <a:pPr fontAlgn="auto">
              <a:spcAft>
                <a:spcPts val="0"/>
              </a:spcAft>
              <a:buFont typeface="Arial" pitchFamily="34" charset="0"/>
              <a:buChar char="•"/>
              <a:defRPr/>
            </a:pPr>
            <a:r>
              <a:rPr lang="en-US" sz="7200" dirty="0" smtClean="0"/>
              <a:t>Open Space 					$     830,700,000</a:t>
            </a:r>
          </a:p>
          <a:p>
            <a:pPr fontAlgn="auto">
              <a:spcAft>
                <a:spcPts val="0"/>
              </a:spcAft>
              <a:buFont typeface="Arial" pitchFamily="34" charset="0"/>
              <a:buChar char="•"/>
              <a:defRPr/>
            </a:pPr>
            <a:r>
              <a:rPr lang="en-US" sz="7200" dirty="0" smtClean="0"/>
              <a:t>Recreational Fishing 				$ 2,037,000,000</a:t>
            </a:r>
          </a:p>
          <a:p>
            <a:pPr fontAlgn="auto">
              <a:spcAft>
                <a:spcPts val="0"/>
              </a:spcAft>
              <a:buFont typeface="Arial" pitchFamily="34" charset="0"/>
              <a:buChar char="•"/>
              <a:defRPr/>
            </a:pPr>
            <a:r>
              <a:rPr lang="en-US" sz="7200" dirty="0" smtClean="0"/>
              <a:t>Commercial Fishing				$    524,100,000</a:t>
            </a:r>
          </a:p>
          <a:p>
            <a:pPr fontAlgn="auto">
              <a:spcAft>
                <a:spcPts val="0"/>
              </a:spcAft>
              <a:buFont typeface="Arial" pitchFamily="34" charset="0"/>
              <a:buChar char="•"/>
              <a:defRPr/>
            </a:pPr>
            <a:r>
              <a:rPr lang="en-US" sz="7200" dirty="0" smtClean="0"/>
              <a:t>Wildlife Habitat &amp; Hunting 			$12,539,900,000</a:t>
            </a:r>
          </a:p>
          <a:p>
            <a:pPr fontAlgn="auto">
              <a:spcAft>
                <a:spcPts val="0"/>
              </a:spcAft>
              <a:buFont typeface="Arial" pitchFamily="34" charset="0"/>
              <a:buChar char="•"/>
              <a:defRPr/>
            </a:pPr>
            <a:r>
              <a:rPr lang="en-US" sz="7200" dirty="0" smtClean="0"/>
              <a:t>Total Value of Services				$46,501,288,000</a:t>
            </a:r>
          </a:p>
          <a:p>
            <a:pPr fontAlgn="auto">
              <a:spcAft>
                <a:spcPts val="0"/>
              </a:spcAft>
              <a:buFont typeface="Arial" pitchFamily="34" charset="0"/>
              <a:buChar char="•"/>
              <a:defRPr/>
            </a:pPr>
            <a:endParaRPr lang="en-US" sz="7200" dirty="0" smtClean="0"/>
          </a:p>
          <a:p>
            <a:pPr fontAlgn="auto">
              <a:spcAft>
                <a:spcPts val="0"/>
              </a:spcAft>
              <a:buFont typeface="Arial" pitchFamily="34" charset="0"/>
              <a:buChar char="•"/>
              <a:defRPr/>
            </a:pPr>
            <a:r>
              <a:rPr lang="en-US" sz="7200" dirty="0" smtClean="0"/>
              <a:t>Initial Investment in Everglades restoration: 		$11,500,000,000</a:t>
            </a:r>
          </a:p>
          <a:p>
            <a:pPr fontAlgn="auto">
              <a:spcAft>
                <a:spcPts val="0"/>
              </a:spcAft>
              <a:buFont typeface="Arial" pitchFamily="34" charset="0"/>
              <a:buChar char="•"/>
              <a:defRPr/>
            </a:pPr>
            <a:r>
              <a:rPr lang="en-US" sz="7200" dirty="0" smtClean="0"/>
              <a:t>Benefit-to-Cost Ratio: 4:1</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sz="4800" dirty="0" smtClean="0"/>
              <a:t>Source: Measuring the Economic Benefits of America’s Everglades Restoration, Mather Economics, Roswell, GA., Bobby McCormick, PH.D., Principal Investigator, Study Prepared for the Everglades Foundation</a:t>
            </a:r>
            <a:endParaRPr lang="en-US" sz="4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Sustainability – </a:t>
            </a:r>
            <a:r>
              <a:rPr lang="en-US" sz="4000" dirty="0" smtClean="0"/>
              <a:t>What We (ECSLED) Mean</a:t>
            </a:r>
            <a:endParaRPr lang="en-US" sz="4000"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dirty="0" smtClean="0"/>
              <a:t>Sustainability can mean many things.</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Environmental</a:t>
            </a:r>
          </a:p>
          <a:p>
            <a:pPr fontAlgn="auto">
              <a:spcAft>
                <a:spcPts val="0"/>
              </a:spcAft>
              <a:buFont typeface="Arial" pitchFamily="34" charset="0"/>
              <a:buNone/>
              <a:defRPr/>
            </a:pPr>
            <a:r>
              <a:rPr lang="en-US" dirty="0" smtClean="0"/>
              <a:t>Cultural</a:t>
            </a:r>
          </a:p>
          <a:p>
            <a:pPr fontAlgn="auto">
              <a:spcAft>
                <a:spcPts val="0"/>
              </a:spcAft>
              <a:buFont typeface="Arial" pitchFamily="34" charset="0"/>
              <a:buNone/>
              <a:defRPr/>
            </a:pPr>
            <a:r>
              <a:rPr lang="en-US" dirty="0" smtClean="0"/>
              <a:t>Economic</a:t>
            </a:r>
          </a:p>
          <a:p>
            <a:pPr fontAlgn="auto">
              <a:spcAft>
                <a:spcPts val="0"/>
              </a:spcAft>
              <a:buFont typeface="Arial" pitchFamily="34" charset="0"/>
              <a:buNone/>
              <a:defRPr/>
            </a:pPr>
            <a:r>
              <a:rPr lang="en-US" dirty="0" smtClean="0"/>
              <a:t>Political</a:t>
            </a:r>
          </a:p>
          <a:p>
            <a:pPr fontAlgn="auto">
              <a:spcAft>
                <a:spcPts val="0"/>
              </a:spcAft>
              <a:buFont typeface="Arial" pitchFamily="34" charset="0"/>
              <a:buNone/>
              <a:defRPr/>
            </a:pPr>
            <a:r>
              <a:rPr lang="en-US" dirty="0" smtClean="0"/>
              <a:t>Social</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All are necessary for a project to be “sustainable”.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Impact of Restoration on Local Employment</a:t>
            </a:r>
            <a:endParaRPr lang="en-US" dirty="0"/>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None/>
              <a:defRPr/>
            </a:pPr>
            <a:r>
              <a:rPr lang="en-US" sz="3400" b="1" dirty="0" smtClean="0"/>
              <a:t>Sector Incremental Jobs</a:t>
            </a:r>
          </a:p>
          <a:p>
            <a:pPr fontAlgn="auto">
              <a:spcAft>
                <a:spcPts val="0"/>
              </a:spcAft>
              <a:buFont typeface="Arial" pitchFamily="34" charset="0"/>
              <a:buChar char="•"/>
              <a:defRPr/>
            </a:pPr>
            <a:r>
              <a:rPr lang="en-US" sz="3400" dirty="0" smtClean="0"/>
              <a:t>Commercial Fishing 6,798</a:t>
            </a:r>
          </a:p>
          <a:p>
            <a:pPr fontAlgn="auto">
              <a:spcAft>
                <a:spcPts val="0"/>
              </a:spcAft>
              <a:buFont typeface="Arial" pitchFamily="34" charset="0"/>
              <a:buChar char="•"/>
              <a:defRPr/>
            </a:pPr>
            <a:r>
              <a:rPr lang="en-US" sz="3400" dirty="0" smtClean="0"/>
              <a:t>Recreational Fishing 36,868</a:t>
            </a:r>
          </a:p>
          <a:p>
            <a:pPr fontAlgn="auto">
              <a:spcAft>
                <a:spcPts val="0"/>
              </a:spcAft>
              <a:buFont typeface="Arial" pitchFamily="34" charset="0"/>
              <a:buChar char="•"/>
              <a:defRPr/>
            </a:pPr>
            <a:r>
              <a:rPr lang="en-US" sz="3400" dirty="0" smtClean="0"/>
              <a:t>Residential Construction &amp; Real Estate Services 273,601</a:t>
            </a:r>
          </a:p>
          <a:p>
            <a:pPr fontAlgn="auto">
              <a:spcAft>
                <a:spcPts val="0"/>
              </a:spcAft>
              <a:buFont typeface="Arial" pitchFamily="34" charset="0"/>
              <a:buChar char="•"/>
              <a:defRPr/>
            </a:pPr>
            <a:r>
              <a:rPr lang="en-US" sz="3400" dirty="0" smtClean="0"/>
              <a:t>Tourism (Lodging, Eating &amp; Drinking, Transportation, Retail,</a:t>
            </a:r>
          </a:p>
          <a:p>
            <a:pPr fontAlgn="auto">
              <a:spcAft>
                <a:spcPts val="0"/>
              </a:spcAft>
              <a:buFont typeface="Arial" pitchFamily="34" charset="0"/>
              <a:buChar char="•"/>
              <a:defRPr/>
            </a:pPr>
            <a:r>
              <a:rPr lang="en-US" sz="3400" dirty="0" smtClean="0"/>
              <a:t>Entertainment) 48,552</a:t>
            </a:r>
          </a:p>
          <a:p>
            <a:pPr fontAlgn="auto">
              <a:spcAft>
                <a:spcPts val="0"/>
              </a:spcAft>
              <a:buFont typeface="Arial" pitchFamily="34" charset="0"/>
              <a:buChar char="•"/>
              <a:defRPr/>
            </a:pPr>
            <a:r>
              <a:rPr lang="en-US" sz="3400" dirty="0" smtClean="0"/>
              <a:t>Agriculture (3,724)</a:t>
            </a:r>
          </a:p>
          <a:p>
            <a:pPr fontAlgn="auto">
              <a:spcAft>
                <a:spcPts val="0"/>
              </a:spcAft>
              <a:buFont typeface="Arial" pitchFamily="34" charset="0"/>
              <a:buChar char="•"/>
              <a:defRPr/>
            </a:pPr>
            <a:r>
              <a:rPr lang="en-US" sz="3400" dirty="0" smtClean="0"/>
              <a:t>Wildlife Habitat &amp; Hunting 80,569</a:t>
            </a:r>
          </a:p>
          <a:p>
            <a:pPr fontAlgn="auto">
              <a:spcAft>
                <a:spcPts val="0"/>
              </a:spcAft>
              <a:buFont typeface="Arial" pitchFamily="34" charset="0"/>
              <a:buNone/>
              <a:defRPr/>
            </a:pPr>
            <a:r>
              <a:rPr lang="en-US" sz="3400" b="1" dirty="0" smtClean="0"/>
              <a:t>TOTAL 442,664</a:t>
            </a:r>
          </a:p>
          <a:p>
            <a:pPr fontAlgn="auto">
              <a:spcAft>
                <a:spcPts val="0"/>
              </a:spcAft>
              <a:buFont typeface="Arial" pitchFamily="34" charset="0"/>
              <a:buNone/>
              <a:defRPr/>
            </a:pPr>
            <a:endParaRPr lang="en-US" b="1" dirty="0" smtClean="0"/>
          </a:p>
          <a:p>
            <a:pPr fontAlgn="auto">
              <a:spcAft>
                <a:spcPts val="0"/>
              </a:spcAft>
              <a:buFont typeface="Arial" pitchFamily="34" charset="0"/>
              <a:buNone/>
              <a:defRPr/>
            </a:pPr>
            <a:r>
              <a:rPr lang="en-US" sz="2600" dirty="0" smtClean="0"/>
              <a:t>Source: Measuring the Economic Benefits of America’s Everglades Restoration, Mather Economics, Roswell, GA., Bobby McCormick, PH.D., Principal Investigator, Study Prepared for the Everglades Foundation</a:t>
            </a:r>
          </a:p>
          <a:p>
            <a:pPr fontAlgn="auto">
              <a:spcAft>
                <a:spcPts val="0"/>
              </a:spcAft>
              <a:buFont typeface="Arial" pitchFamily="34" charset="0"/>
              <a:buChar char="•"/>
              <a:defRPr/>
            </a:pPr>
            <a:endParaRPr lang="en-US" b="1" dirty="0" smtClean="0"/>
          </a:p>
          <a:p>
            <a:pPr fontAlgn="auto">
              <a:spcAft>
                <a:spcPts val="0"/>
              </a:spcAft>
              <a:buFont typeface="Arial" pitchFamily="34" charset="0"/>
              <a:buChar char="•"/>
              <a:defRPr/>
            </a:pPr>
            <a:endParaRPr lang="en-US" b="1" dirty="0" smtClean="0"/>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Land Use Conflicts in Yellowstone:</a:t>
            </a:r>
            <a:br>
              <a:rPr lang="en-US" dirty="0" smtClean="0"/>
            </a:br>
            <a:r>
              <a:rPr lang="en-US" dirty="0" smtClean="0"/>
              <a:t> A Case Study in Sustainability</a:t>
            </a:r>
            <a:endParaRPr lang="en-US" dirty="0"/>
          </a:p>
        </p:txBody>
      </p:sp>
      <p:pic>
        <p:nvPicPr>
          <p:cNvPr id="56323" name="Content Placeholder 3" descr="DSC_0750a.JPG"/>
          <p:cNvPicPr>
            <a:picLocks noGrp="1" noChangeAspect="1"/>
          </p:cNvPicPr>
          <p:nvPr>
            <p:ph idx="1"/>
          </p:nvPr>
        </p:nvPicPr>
        <p:blipFill>
          <a:blip r:embed="rId2" cstate="print"/>
          <a:srcRect/>
          <a:stretch>
            <a:fillRect/>
          </a:stretch>
        </p:blipFill>
        <p:spPr>
          <a:xfrm>
            <a:off x="1171575" y="1600200"/>
            <a:ext cx="6800850"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274638"/>
            <a:ext cx="8229600" cy="563562"/>
          </a:xfrm>
        </p:spPr>
        <p:txBody>
          <a:bodyPr/>
          <a:lstStyle/>
          <a:p>
            <a:r>
              <a:rPr lang="en-US" sz="3600" smtClean="0"/>
              <a:t>Yellowstone: America’s First National Park</a:t>
            </a:r>
          </a:p>
        </p:txBody>
      </p:sp>
      <p:pic>
        <p:nvPicPr>
          <p:cNvPr id="57347" name="Content Placeholder 5" descr="DSC05965.JPG"/>
          <p:cNvPicPr>
            <a:picLocks noGrp="1" noChangeAspect="1"/>
          </p:cNvPicPr>
          <p:nvPr>
            <p:ph idx="1"/>
          </p:nvPr>
        </p:nvPicPr>
        <p:blipFill>
          <a:blip r:embed="rId2" cstate="print"/>
          <a:srcRect/>
          <a:stretch>
            <a:fillRect/>
          </a:stretch>
        </p:blipFill>
        <p:spPr>
          <a:xfrm>
            <a:off x="0" y="3856038"/>
            <a:ext cx="4002088" cy="3001962"/>
          </a:xfrm>
        </p:spPr>
      </p:pic>
      <p:pic>
        <p:nvPicPr>
          <p:cNvPr id="57348" name="Picture 6" descr="DSC06142.JPG"/>
          <p:cNvPicPr>
            <a:picLocks noChangeAspect="1"/>
          </p:cNvPicPr>
          <p:nvPr/>
        </p:nvPicPr>
        <p:blipFill>
          <a:blip r:embed="rId3" cstate="print"/>
          <a:srcRect/>
          <a:stretch>
            <a:fillRect/>
          </a:stretch>
        </p:blipFill>
        <p:spPr bwMode="auto">
          <a:xfrm>
            <a:off x="6286500" y="3048000"/>
            <a:ext cx="2857500" cy="3810000"/>
          </a:xfrm>
          <a:prstGeom prst="rect">
            <a:avLst/>
          </a:prstGeom>
          <a:noFill/>
          <a:ln w="9525">
            <a:noFill/>
            <a:miter lim="800000"/>
            <a:headEnd/>
            <a:tailEnd/>
          </a:ln>
        </p:spPr>
      </p:pic>
      <p:pic>
        <p:nvPicPr>
          <p:cNvPr id="57349" name="Picture 7" descr="DSC05777.JPG"/>
          <p:cNvPicPr>
            <a:picLocks noChangeAspect="1"/>
          </p:cNvPicPr>
          <p:nvPr/>
        </p:nvPicPr>
        <p:blipFill>
          <a:blip r:embed="rId4" cstate="print"/>
          <a:srcRect/>
          <a:stretch>
            <a:fillRect/>
          </a:stretch>
        </p:blipFill>
        <p:spPr bwMode="auto">
          <a:xfrm>
            <a:off x="3733800" y="3403600"/>
            <a:ext cx="2590800" cy="3454400"/>
          </a:xfrm>
          <a:prstGeom prst="rect">
            <a:avLst/>
          </a:prstGeom>
          <a:noFill/>
          <a:ln w="9525">
            <a:noFill/>
            <a:miter lim="800000"/>
            <a:headEnd/>
            <a:tailEnd/>
          </a:ln>
        </p:spPr>
      </p:pic>
      <p:pic>
        <p:nvPicPr>
          <p:cNvPr id="57350" name="Picture 8" descr="DSC05522.JPG"/>
          <p:cNvPicPr>
            <a:picLocks noChangeAspect="1"/>
          </p:cNvPicPr>
          <p:nvPr/>
        </p:nvPicPr>
        <p:blipFill>
          <a:blip r:embed="rId5" cstate="print"/>
          <a:srcRect/>
          <a:stretch>
            <a:fillRect/>
          </a:stretch>
        </p:blipFill>
        <p:spPr bwMode="auto">
          <a:xfrm>
            <a:off x="5562600" y="762000"/>
            <a:ext cx="3581400" cy="2686050"/>
          </a:xfrm>
          <a:prstGeom prst="rect">
            <a:avLst/>
          </a:prstGeom>
          <a:noFill/>
          <a:ln w="9525">
            <a:noFill/>
            <a:miter lim="800000"/>
            <a:headEnd/>
            <a:tailEnd/>
          </a:ln>
        </p:spPr>
      </p:pic>
      <p:pic>
        <p:nvPicPr>
          <p:cNvPr id="57351" name="Picture 9" descr="DSC05548.JPG"/>
          <p:cNvPicPr>
            <a:picLocks noChangeAspect="1"/>
          </p:cNvPicPr>
          <p:nvPr/>
        </p:nvPicPr>
        <p:blipFill>
          <a:blip r:embed="rId6" cstate="print"/>
          <a:srcRect/>
          <a:stretch>
            <a:fillRect/>
          </a:stretch>
        </p:blipFill>
        <p:spPr bwMode="auto">
          <a:xfrm>
            <a:off x="-228600" y="762000"/>
            <a:ext cx="4470400" cy="3351213"/>
          </a:xfrm>
          <a:prstGeom prst="rect">
            <a:avLst/>
          </a:prstGeom>
          <a:noFill/>
          <a:ln w="9525">
            <a:noFill/>
            <a:miter lim="800000"/>
            <a:headEnd/>
            <a:tailEnd/>
          </a:ln>
        </p:spPr>
      </p:pic>
      <p:pic>
        <p:nvPicPr>
          <p:cNvPr id="57352" name="Picture 10" descr="DSC05850.JPG"/>
          <p:cNvPicPr>
            <a:picLocks noChangeAspect="1"/>
          </p:cNvPicPr>
          <p:nvPr/>
        </p:nvPicPr>
        <p:blipFill>
          <a:blip r:embed="rId7" cstate="print"/>
          <a:srcRect/>
          <a:stretch>
            <a:fillRect/>
          </a:stretch>
        </p:blipFill>
        <p:spPr bwMode="auto">
          <a:xfrm>
            <a:off x="3505200" y="762000"/>
            <a:ext cx="211455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Land Use Conflicts in Yellowstone:</a:t>
            </a:r>
            <a:br>
              <a:rPr lang="en-US" dirty="0" smtClean="0"/>
            </a:br>
            <a:r>
              <a:rPr lang="en-US" dirty="0" smtClean="0"/>
              <a:t> A Case Study in Sustainability</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1.  Bison roaming onto public land in winter in search of food</a:t>
            </a:r>
          </a:p>
          <a:p>
            <a:pPr fontAlgn="auto">
              <a:spcAft>
                <a:spcPts val="0"/>
              </a:spcAft>
              <a:buFont typeface="Arial" pitchFamily="34" charset="0"/>
              <a:buChar char="•"/>
              <a:defRPr/>
            </a:pPr>
            <a:r>
              <a:rPr lang="en-US" dirty="0" smtClean="0"/>
              <a:t>2.  Endangered species protection of wolves in GYE and loss of domestic livestock</a:t>
            </a:r>
          </a:p>
          <a:p>
            <a:pPr fontAlgn="auto">
              <a:spcAft>
                <a:spcPts val="0"/>
              </a:spcAft>
              <a:buFont typeface="Arial" pitchFamily="34" charset="0"/>
              <a:buChar char="•"/>
              <a:defRPr/>
            </a:pPr>
            <a:r>
              <a:rPr lang="en-US" dirty="0" smtClean="0"/>
              <a:t>3. Use restrictions of park; especially in winter (snowmobiles)</a:t>
            </a:r>
          </a:p>
          <a:p>
            <a:pPr fontAlgn="auto">
              <a:spcAft>
                <a:spcPts val="0"/>
              </a:spcAft>
              <a:buFont typeface="Arial" pitchFamily="34" charset="0"/>
              <a:buChar char="•"/>
              <a:defRPr/>
            </a:pPr>
            <a:r>
              <a:rPr lang="en-US" dirty="0" smtClean="0"/>
              <a:t>4.  Bio-prospecting in areas unusual geothermal features</a:t>
            </a:r>
          </a:p>
          <a:p>
            <a:pPr fontAlgn="auto">
              <a:spcAft>
                <a:spcPts val="0"/>
              </a:spcAft>
              <a:buFont typeface="Arial" pitchFamily="34" charset="0"/>
              <a:buChar char="•"/>
              <a:defRPr/>
            </a:pPr>
            <a:r>
              <a:rPr lang="en-US" dirty="0" smtClean="0"/>
              <a:t>5.  Fire management</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Bison Roaming onto Public Land</a:t>
            </a:r>
          </a:p>
        </p:txBody>
      </p:sp>
      <p:sp>
        <p:nvSpPr>
          <p:cNvPr id="59395" name="Content Placeholder 2"/>
          <p:cNvSpPr>
            <a:spLocks noGrp="1"/>
          </p:cNvSpPr>
          <p:nvPr>
            <p:ph idx="1"/>
          </p:nvPr>
        </p:nvSpPr>
        <p:spPr/>
        <p:txBody>
          <a:bodyPr/>
          <a:lstStyle/>
          <a:p>
            <a:pPr>
              <a:buFont typeface="Arial" charset="0"/>
              <a:buNone/>
            </a:pPr>
            <a:r>
              <a:rPr lang="en-US" sz="2400" smtClean="0"/>
              <a:t>YNP Bison herd is genetically unique, but many carry </a:t>
            </a:r>
            <a:r>
              <a:rPr lang="en-US" sz="2400" i="1" smtClean="0"/>
              <a:t>brucella abortus, which can be transmitted to livestock.</a:t>
            </a:r>
          </a:p>
          <a:p>
            <a:pPr>
              <a:buFont typeface="Arial" charset="0"/>
              <a:buNone/>
            </a:pPr>
            <a:endParaRPr lang="en-US" sz="2400" i="1" smtClean="0"/>
          </a:p>
        </p:txBody>
      </p:sp>
      <p:pic>
        <p:nvPicPr>
          <p:cNvPr id="59396" name="Picture 3" descr="YNP2010 384.JPG"/>
          <p:cNvPicPr>
            <a:picLocks noChangeAspect="1"/>
          </p:cNvPicPr>
          <p:nvPr/>
        </p:nvPicPr>
        <p:blipFill>
          <a:blip r:embed="rId2" cstate="print"/>
          <a:srcRect/>
          <a:stretch>
            <a:fillRect/>
          </a:stretch>
        </p:blipFill>
        <p:spPr bwMode="auto">
          <a:xfrm>
            <a:off x="838200" y="2700338"/>
            <a:ext cx="7391400" cy="4157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Wildlife </a:t>
            </a:r>
            <a:r>
              <a:rPr lang="en-US" dirty="0" err="1" smtClean="0"/>
              <a:t>vs</a:t>
            </a:r>
            <a:r>
              <a:rPr lang="en-US" dirty="0" smtClean="0"/>
              <a:t> Livestock</a:t>
            </a:r>
            <a:r>
              <a:rPr lang="en-US" smtClean="0"/>
              <a:t/>
            </a:r>
            <a:br>
              <a:rPr lang="en-US" smtClean="0"/>
            </a:br>
            <a:r>
              <a:rPr lang="en-US" smtClean="0"/>
              <a:t>Brucellosis in GYE</a:t>
            </a:r>
            <a:endParaRPr lang="en-US" dirty="0"/>
          </a:p>
        </p:txBody>
      </p:sp>
      <p:pic>
        <p:nvPicPr>
          <p:cNvPr id="35843" name="Picture 2" descr="C:\Documents and Settings\jconant\Desktop\YNP photos\09 CA firsts\YNP 2009 - JC 159.jpg"/>
          <p:cNvPicPr>
            <a:picLocks noGrp="1" noChangeAspect="1" noChangeArrowheads="1"/>
          </p:cNvPicPr>
          <p:nvPr>
            <p:ph idx="1"/>
          </p:nvPr>
        </p:nvPicPr>
        <p:blipFill>
          <a:blip r:embed="rId2" cstate="print"/>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Hazing Bison Back into YNP</a:t>
            </a:r>
          </a:p>
        </p:txBody>
      </p:sp>
      <p:pic>
        <p:nvPicPr>
          <p:cNvPr id="36867" name="Content Placeholder 3" descr="copter.jpeg"/>
          <p:cNvPicPr>
            <a:picLocks noGrp="1" noChangeAspect="1"/>
          </p:cNvPicPr>
          <p:nvPr>
            <p:ph idx="1"/>
          </p:nvPr>
        </p:nvPicPr>
        <p:blipFill>
          <a:blip r:embed="rId2" cstate="print"/>
          <a:srcRect/>
          <a:stretch>
            <a:fillRect/>
          </a:stretch>
        </p:blipFill>
        <p:spPr>
          <a:xfrm>
            <a:off x="1177925" y="1600200"/>
            <a:ext cx="6788150" cy="4525963"/>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rtlCol="0">
            <a:normAutofit fontScale="90000"/>
          </a:bodyPr>
          <a:lstStyle/>
          <a:p>
            <a:pPr fontAlgn="auto">
              <a:spcAft>
                <a:spcPts val="0"/>
              </a:spcAft>
              <a:defRPr/>
            </a:pPr>
            <a:r>
              <a:rPr lang="en-US" dirty="0" smtClean="0"/>
              <a:t>Brucellosis: </a:t>
            </a:r>
            <a:r>
              <a:rPr lang="en-US" sz="3100" dirty="0" smtClean="0"/>
              <a:t>an infectious disease caused by contact with animals carrying the </a:t>
            </a:r>
            <a:r>
              <a:rPr lang="en-US" sz="3100" i="1" dirty="0" err="1" smtClean="0"/>
              <a:t>Brucella</a:t>
            </a:r>
            <a:r>
              <a:rPr lang="en-US" sz="3100" i="1" dirty="0" smtClean="0"/>
              <a:t> </a:t>
            </a:r>
            <a:r>
              <a:rPr lang="en-US" sz="3100" dirty="0" smtClean="0"/>
              <a:t>bacteria.</a:t>
            </a:r>
            <a:r>
              <a:rPr lang="en-US" dirty="0" smtClean="0"/>
              <a:t/>
            </a:r>
            <a:br>
              <a:rPr lang="en-US" dirty="0" smtClean="0"/>
            </a:br>
            <a:endParaRPr lang="en-US" dirty="0"/>
          </a:p>
        </p:txBody>
      </p:sp>
      <p:sp>
        <p:nvSpPr>
          <p:cNvPr id="3" name="Content Placeholder 2"/>
          <p:cNvSpPr>
            <a:spLocks noGrp="1"/>
          </p:cNvSpPr>
          <p:nvPr>
            <p:ph idx="1"/>
          </p:nvPr>
        </p:nvSpPr>
        <p:spPr>
          <a:xfrm>
            <a:off x="457200" y="1524000"/>
            <a:ext cx="8229600" cy="4953000"/>
          </a:xfrm>
        </p:spPr>
        <p:txBody>
          <a:bodyPr rtlCol="0">
            <a:normAutofit fontScale="32500" lnSpcReduction="20000"/>
          </a:bodyPr>
          <a:lstStyle/>
          <a:p>
            <a:pPr fontAlgn="auto">
              <a:spcAft>
                <a:spcPts val="0"/>
              </a:spcAft>
              <a:buFont typeface="Arial" pitchFamily="34" charset="0"/>
              <a:buNone/>
              <a:defRPr/>
            </a:pPr>
            <a:r>
              <a:rPr lang="en-US" sz="5500" b="1" i="1" dirty="0" err="1" smtClean="0"/>
              <a:t>Brucella</a:t>
            </a:r>
            <a:r>
              <a:rPr lang="en-US" sz="5500" dirty="0" smtClean="0"/>
              <a:t> can infect bison, elk, cattle, sheep, deer, and pigs. The bacteria can spread to humans if they come in contact with infected meat or the placenta of infected animals, or if unpasteurized milk or cheese is consumed.</a:t>
            </a:r>
          </a:p>
          <a:p>
            <a:pPr fontAlgn="auto">
              <a:spcAft>
                <a:spcPts val="0"/>
              </a:spcAft>
              <a:buFont typeface="Arial" pitchFamily="34" charset="0"/>
              <a:buNone/>
              <a:defRPr/>
            </a:pPr>
            <a:endParaRPr lang="en-US" sz="5500" dirty="0" smtClean="0"/>
          </a:p>
          <a:p>
            <a:pPr fontAlgn="auto">
              <a:spcAft>
                <a:spcPts val="0"/>
              </a:spcAft>
              <a:buFont typeface="Arial" pitchFamily="34" charset="0"/>
              <a:buNone/>
              <a:defRPr/>
            </a:pPr>
            <a:r>
              <a:rPr lang="en-US" sz="5500" dirty="0" smtClean="0"/>
              <a:t>Brucellosis is rare in the United States, with approximately 100 - 200 cases each year.</a:t>
            </a:r>
          </a:p>
          <a:p>
            <a:pPr fontAlgn="auto">
              <a:spcAft>
                <a:spcPts val="0"/>
              </a:spcAft>
              <a:buFont typeface="Arial" pitchFamily="34" charset="0"/>
              <a:buNone/>
              <a:defRPr/>
            </a:pPr>
            <a:endParaRPr lang="en-US" sz="4500" dirty="0" smtClean="0"/>
          </a:p>
          <a:p>
            <a:pPr fontAlgn="auto">
              <a:spcAft>
                <a:spcPts val="0"/>
              </a:spcAft>
              <a:buFont typeface="Arial" pitchFamily="34" charset="0"/>
              <a:buNone/>
              <a:defRPr/>
            </a:pPr>
            <a:r>
              <a:rPr lang="en-US" sz="5500" dirty="0" smtClean="0"/>
              <a:t>People working in jobs requiring frequent contact with animals or meat -- such as slaughterhouse workers, farmers, and veterinarians -- are at high risk.</a:t>
            </a:r>
          </a:p>
          <a:p>
            <a:pPr fontAlgn="auto">
              <a:spcAft>
                <a:spcPts val="0"/>
              </a:spcAft>
              <a:buFont typeface="Arial" pitchFamily="34" charset="0"/>
              <a:buNone/>
              <a:defRPr/>
            </a:pPr>
            <a:endParaRPr lang="en-US" sz="4500" dirty="0" smtClean="0"/>
          </a:p>
          <a:p>
            <a:pPr fontAlgn="auto">
              <a:spcAft>
                <a:spcPts val="0"/>
              </a:spcAft>
              <a:buFont typeface="Arial" pitchFamily="34" charset="0"/>
              <a:buNone/>
              <a:defRPr/>
            </a:pPr>
            <a:r>
              <a:rPr lang="en-US" sz="5500" b="1" dirty="0" smtClean="0"/>
              <a:t>Symptoms - </a:t>
            </a:r>
            <a:r>
              <a:rPr lang="en-US" sz="5500" dirty="0" smtClean="0"/>
              <a:t>brucellosis may begin with </a:t>
            </a:r>
            <a:r>
              <a:rPr lang="en-US" sz="5500" smtClean="0"/>
              <a:t>flu-like symptoms </a:t>
            </a:r>
            <a:r>
              <a:rPr lang="en-US" sz="5500" dirty="0" smtClean="0"/>
              <a:t>such as:</a:t>
            </a:r>
          </a:p>
          <a:p>
            <a:pPr fontAlgn="auto">
              <a:spcAft>
                <a:spcPts val="0"/>
              </a:spcAft>
              <a:buFont typeface="Arial" pitchFamily="34" charset="0"/>
              <a:buNone/>
              <a:defRPr/>
            </a:pPr>
            <a:r>
              <a:rPr lang="en-US" sz="4500" dirty="0" smtClean="0"/>
              <a:t>	Fever		Abdominal pain		Back pain</a:t>
            </a:r>
          </a:p>
          <a:p>
            <a:pPr fontAlgn="auto">
              <a:spcAft>
                <a:spcPts val="0"/>
              </a:spcAft>
              <a:buFont typeface="Arial" pitchFamily="34" charset="0"/>
              <a:buNone/>
              <a:defRPr/>
            </a:pPr>
            <a:r>
              <a:rPr lang="en-US" sz="4500" dirty="0" smtClean="0"/>
              <a:t>	Chills		Excessive sweating		Fatigue</a:t>
            </a:r>
          </a:p>
          <a:p>
            <a:pPr fontAlgn="auto">
              <a:spcAft>
                <a:spcPts val="0"/>
              </a:spcAft>
              <a:buFont typeface="Arial" pitchFamily="34" charset="0"/>
              <a:buNone/>
              <a:defRPr/>
            </a:pPr>
            <a:r>
              <a:rPr lang="en-US" sz="4500" dirty="0" smtClean="0"/>
              <a:t>	Headache	Loss of appetite		Joint pain</a:t>
            </a:r>
          </a:p>
          <a:p>
            <a:pPr fontAlgn="auto">
              <a:spcAft>
                <a:spcPts val="0"/>
              </a:spcAft>
              <a:buFont typeface="Arial" pitchFamily="34" charset="0"/>
              <a:buNone/>
              <a:defRPr/>
            </a:pPr>
            <a:r>
              <a:rPr lang="en-US" sz="4500" dirty="0" smtClean="0"/>
              <a:t>	Weakness	Weight loss		</a:t>
            </a:r>
          </a:p>
          <a:p>
            <a:pPr fontAlgn="auto">
              <a:spcAft>
                <a:spcPts val="0"/>
              </a:spcAft>
              <a:buFont typeface="Arial" pitchFamily="34" charset="0"/>
              <a:buNone/>
              <a:defRPr/>
            </a:pPr>
            <a:endParaRPr lang="en-US" sz="4500" dirty="0" smtClean="0"/>
          </a:p>
          <a:p>
            <a:pPr fontAlgn="auto">
              <a:spcAft>
                <a:spcPts val="0"/>
              </a:spcAft>
              <a:buFont typeface="Arial" pitchFamily="34" charset="0"/>
              <a:buNone/>
              <a:defRPr/>
            </a:pPr>
            <a:r>
              <a:rPr lang="en-US" sz="5500" dirty="0" smtClean="0"/>
              <a:t>Classically, high fever spikes occur every afternoon. "Undulant" fever derives its name from this up-and-down fever.</a:t>
            </a:r>
          </a:p>
          <a:p>
            <a:pPr fontAlgn="auto">
              <a:spcAft>
                <a:spcPts val="0"/>
              </a:spcAft>
              <a:buFont typeface="Arial" pitchFamily="34" charset="0"/>
              <a:buChar char="•"/>
              <a:defRPr/>
            </a:pPr>
            <a:endParaRPr lang="en-US" sz="5500" dirty="0" smtClean="0"/>
          </a:p>
          <a:p>
            <a:pPr fontAlgn="auto">
              <a:spcAft>
                <a:spcPts val="0"/>
              </a:spcAft>
              <a:buFont typeface="Arial" pitchFamily="34" charset="0"/>
              <a:buNone/>
              <a:defRPr/>
            </a:pPr>
            <a:r>
              <a:rPr lang="en-US" sz="5500" dirty="0" smtClean="0"/>
              <a:t>The illness may be chronic and persist for years</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152400"/>
            <a:ext cx="8229600" cy="1066800"/>
          </a:xfrm>
        </p:spPr>
        <p:txBody>
          <a:bodyPr/>
          <a:lstStyle/>
          <a:p>
            <a:r>
              <a:rPr lang="en-US" smtClean="0"/>
              <a:t>Conflict: Rancher’s property rights</a:t>
            </a:r>
          </a:p>
        </p:txBody>
      </p:sp>
      <p:sp>
        <p:nvSpPr>
          <p:cNvPr id="61443" name="Content Placeholder 2"/>
          <p:cNvSpPr>
            <a:spLocks noGrp="1"/>
          </p:cNvSpPr>
          <p:nvPr>
            <p:ph idx="1"/>
          </p:nvPr>
        </p:nvSpPr>
        <p:spPr>
          <a:xfrm>
            <a:off x="0" y="1143000"/>
            <a:ext cx="8686800" cy="4983163"/>
          </a:xfrm>
        </p:spPr>
        <p:txBody>
          <a:bodyPr/>
          <a:lstStyle/>
          <a:p>
            <a:pPr>
              <a:buFont typeface="Arial" charset="0"/>
              <a:buNone/>
            </a:pPr>
            <a:r>
              <a:rPr lang="en-US" sz="2400" smtClean="0"/>
              <a:t>     Wildlife carrying brucellosis roaming onto private land to feed during harsh winter months puts livestock at risk.  Land use policies in the GYE put environmentalists and ranchers in conflict.</a:t>
            </a:r>
          </a:p>
          <a:p>
            <a:pPr>
              <a:buFont typeface="Arial" charset="0"/>
              <a:buNone/>
            </a:pPr>
            <a:endParaRPr lang="en-US" sz="2400" smtClean="0"/>
          </a:p>
        </p:txBody>
      </p:sp>
      <p:pic>
        <p:nvPicPr>
          <p:cNvPr id="61444" name="Picture 3" descr="YNP2010 624.JPG"/>
          <p:cNvPicPr>
            <a:picLocks noChangeAspect="1"/>
          </p:cNvPicPr>
          <p:nvPr/>
        </p:nvPicPr>
        <p:blipFill>
          <a:blip r:embed="rId2" cstate="print"/>
          <a:srcRect/>
          <a:stretch>
            <a:fillRect/>
          </a:stretch>
        </p:blipFill>
        <p:spPr bwMode="auto">
          <a:xfrm>
            <a:off x="152400" y="2286000"/>
            <a:ext cx="88392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274638"/>
            <a:ext cx="8229600" cy="2773362"/>
          </a:xfrm>
        </p:spPr>
        <p:txBody>
          <a:bodyPr/>
          <a:lstStyle/>
          <a:p>
            <a:pPr algn="l"/>
            <a:r>
              <a:rPr lang="en-US" sz="3200" smtClean="0"/>
              <a:t>Wolves in the Greater Yellowstone Ecosystem</a:t>
            </a:r>
            <a:br>
              <a:rPr lang="en-US" sz="3200" smtClean="0"/>
            </a:br>
            <a:r>
              <a:rPr lang="en-US" sz="3200" smtClean="0"/>
              <a:t/>
            </a:r>
            <a:br>
              <a:rPr lang="en-US" sz="3200" smtClean="0"/>
            </a:br>
            <a:r>
              <a:rPr lang="en-US" sz="2400" smtClean="0"/>
              <a:t>Wolves were removed from the ecosystem by the 1930’s but were brought back in 1995.</a:t>
            </a:r>
            <a:br>
              <a:rPr lang="en-US" sz="2400" smtClean="0"/>
            </a:br>
            <a:r>
              <a:rPr lang="en-US" sz="2400" smtClean="0"/>
              <a:t>	</a:t>
            </a:r>
            <a:r>
              <a:rPr lang="en-US" sz="2000" smtClean="0"/>
              <a:t>ecosystem reasons</a:t>
            </a:r>
            <a:br>
              <a:rPr lang="en-US" sz="2000" smtClean="0"/>
            </a:br>
            <a:r>
              <a:rPr lang="en-US" sz="2000" smtClean="0"/>
              <a:t>	tourism</a:t>
            </a:r>
            <a:br>
              <a:rPr lang="en-US" sz="2000" smtClean="0"/>
            </a:br>
            <a:r>
              <a:rPr lang="en-US" sz="2000" smtClean="0"/>
              <a:t>	impact on ranchers</a:t>
            </a:r>
            <a:r>
              <a:rPr lang="en-US" sz="3200" smtClean="0"/>
              <a:t/>
            </a:r>
            <a:br>
              <a:rPr lang="en-US" sz="3200" smtClean="0"/>
            </a:br>
            <a:endParaRPr lang="en-US" sz="3200" smtClean="0"/>
          </a:p>
        </p:txBody>
      </p:sp>
      <p:pic>
        <p:nvPicPr>
          <p:cNvPr id="62467" name="Content Placeholder 3" descr="Lamar Valley (68).JPG"/>
          <p:cNvPicPr>
            <a:picLocks noGrp="1" noChangeAspect="1"/>
          </p:cNvPicPr>
          <p:nvPr>
            <p:ph idx="1"/>
          </p:nvPr>
        </p:nvPicPr>
        <p:blipFill>
          <a:blip r:embed="rId2" cstate="print"/>
          <a:srcRect/>
          <a:stretch>
            <a:fillRect/>
          </a:stretch>
        </p:blipFill>
        <p:spPr>
          <a:xfrm>
            <a:off x="5749925" y="2332038"/>
            <a:ext cx="3394075" cy="4525962"/>
          </a:xfrm>
        </p:spPr>
      </p:pic>
      <p:pic>
        <p:nvPicPr>
          <p:cNvPr id="62468" name="Picture 6" descr="YNP2010 401.jpg"/>
          <p:cNvPicPr>
            <a:picLocks noChangeAspect="1"/>
          </p:cNvPicPr>
          <p:nvPr/>
        </p:nvPicPr>
        <p:blipFill>
          <a:blip r:embed="rId3" cstate="print"/>
          <a:srcRect/>
          <a:stretch>
            <a:fillRect/>
          </a:stretch>
        </p:blipFill>
        <p:spPr bwMode="auto">
          <a:xfrm>
            <a:off x="0" y="2895600"/>
            <a:ext cx="571500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Sustainability Team Building</a:t>
            </a:r>
          </a:p>
        </p:txBody>
      </p:sp>
      <p:sp>
        <p:nvSpPr>
          <p:cNvPr id="5123" name="Content Placeholder 2"/>
          <p:cNvSpPr>
            <a:spLocks noGrp="1"/>
          </p:cNvSpPr>
          <p:nvPr>
            <p:ph idx="1"/>
          </p:nvPr>
        </p:nvSpPr>
        <p:spPr/>
        <p:txBody>
          <a:bodyPr/>
          <a:lstStyle/>
          <a:p>
            <a:pPr>
              <a:buFont typeface="Arial" charset="0"/>
              <a:buNone/>
            </a:pPr>
            <a:r>
              <a:rPr lang="en-US" smtClean="0"/>
              <a:t>The main argument we are making is for the necessity of multi-disciplinary team building for the planning, implementation, and analysis of sustainability projects and the public policy that supports the creation of sustainable projects.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fontScale="90000"/>
          </a:bodyPr>
          <a:lstStyle/>
          <a:p>
            <a:pPr fontAlgn="auto">
              <a:spcAft>
                <a:spcPts val="0"/>
              </a:spcAft>
              <a:defRPr/>
            </a:pPr>
            <a:r>
              <a:rPr lang="en-US" dirty="0" smtClean="0"/>
              <a:t>Endangered Species Protection of Reintroduced Wolves</a:t>
            </a:r>
            <a:endParaRPr lang="en-US" dirty="0"/>
          </a:p>
        </p:txBody>
      </p:sp>
      <p:sp>
        <p:nvSpPr>
          <p:cNvPr id="63491" name="Content Placeholder 2"/>
          <p:cNvSpPr>
            <a:spLocks noGrp="1"/>
          </p:cNvSpPr>
          <p:nvPr>
            <p:ph idx="1"/>
          </p:nvPr>
        </p:nvSpPr>
        <p:spPr>
          <a:xfrm>
            <a:off x="152400" y="1447800"/>
            <a:ext cx="8534400" cy="4678363"/>
          </a:xfrm>
        </p:spPr>
        <p:txBody>
          <a:bodyPr/>
          <a:lstStyle/>
          <a:p>
            <a:pPr>
              <a:buFont typeface="Arial" charset="0"/>
              <a:buNone/>
            </a:pPr>
            <a:r>
              <a:rPr lang="en-US" smtClean="0"/>
              <a:t>    </a:t>
            </a:r>
            <a:r>
              <a:rPr lang="en-US" sz="2400" smtClean="0"/>
              <a:t>Wolf packs have moved off YNP into the GYE and feed on sheep and calves on private land. Protection keeps ranchers from effectively protecting their livestock.</a:t>
            </a:r>
          </a:p>
          <a:p>
            <a:pPr>
              <a:buFont typeface="Arial" charset="0"/>
              <a:buNone/>
            </a:pPr>
            <a:endParaRPr lang="en-US" sz="2400" smtClean="0"/>
          </a:p>
        </p:txBody>
      </p:sp>
      <p:pic>
        <p:nvPicPr>
          <p:cNvPr id="63492" name="Picture 3" descr="DSC05629.JPG"/>
          <p:cNvPicPr>
            <a:picLocks noChangeAspect="1"/>
          </p:cNvPicPr>
          <p:nvPr/>
        </p:nvPicPr>
        <p:blipFill>
          <a:blip r:embed="rId2" cstate="print"/>
          <a:srcRect/>
          <a:stretch>
            <a:fillRect/>
          </a:stretch>
        </p:blipFill>
        <p:spPr bwMode="auto">
          <a:xfrm>
            <a:off x="0" y="3200400"/>
            <a:ext cx="5589588" cy="3657600"/>
          </a:xfrm>
          <a:prstGeom prst="rect">
            <a:avLst/>
          </a:prstGeom>
          <a:noFill/>
          <a:ln w="9525">
            <a:noFill/>
            <a:miter lim="800000"/>
            <a:headEnd/>
            <a:tailEnd/>
          </a:ln>
        </p:spPr>
      </p:pic>
      <p:pic>
        <p:nvPicPr>
          <p:cNvPr id="63493" name="Picture 4" descr="DSC05837.JPG"/>
          <p:cNvPicPr>
            <a:picLocks noChangeAspect="1"/>
          </p:cNvPicPr>
          <p:nvPr/>
        </p:nvPicPr>
        <p:blipFill>
          <a:blip r:embed="rId3" cstate="print"/>
          <a:srcRect/>
          <a:stretch>
            <a:fillRect/>
          </a:stretch>
        </p:blipFill>
        <p:spPr bwMode="auto">
          <a:xfrm>
            <a:off x="5638800" y="2540000"/>
            <a:ext cx="3238500" cy="431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rtlCol="0">
            <a:normAutofit fontScale="90000"/>
          </a:bodyPr>
          <a:lstStyle/>
          <a:p>
            <a:pPr fontAlgn="auto">
              <a:spcAft>
                <a:spcPts val="0"/>
              </a:spcAft>
              <a:defRPr/>
            </a:pPr>
            <a:r>
              <a:rPr lang="en-US" dirty="0" smtClean="0"/>
              <a:t>Winter Use Restrictions (Snowmobiles)</a:t>
            </a:r>
            <a:endParaRPr lang="en-US" dirty="0"/>
          </a:p>
        </p:txBody>
      </p:sp>
      <p:sp>
        <p:nvSpPr>
          <p:cNvPr id="64515" name="Content Placeholder 6"/>
          <p:cNvSpPr>
            <a:spLocks noGrp="1"/>
          </p:cNvSpPr>
          <p:nvPr>
            <p:ph idx="1"/>
          </p:nvPr>
        </p:nvSpPr>
        <p:spPr>
          <a:xfrm>
            <a:off x="152400" y="990600"/>
            <a:ext cx="8534400" cy="5135563"/>
          </a:xfrm>
        </p:spPr>
        <p:txBody>
          <a:bodyPr/>
          <a:lstStyle/>
          <a:p>
            <a:pPr>
              <a:buFont typeface="Arial" charset="0"/>
              <a:buNone/>
            </a:pPr>
            <a:r>
              <a:rPr lang="en-US" smtClean="0"/>
              <a:t>    </a:t>
            </a:r>
            <a:r>
              <a:rPr lang="en-US" sz="2400" smtClean="0"/>
              <a:t>History of winter use litigation.  National Park Service mission and goals.  Conflicts between environmental and economic factors.</a:t>
            </a:r>
          </a:p>
          <a:p>
            <a:pPr>
              <a:buFont typeface="Arial" charset="0"/>
              <a:buNone/>
            </a:pPr>
            <a:endParaRPr lang="en-US" sz="2400" smtClean="0"/>
          </a:p>
        </p:txBody>
      </p:sp>
      <p:pic>
        <p:nvPicPr>
          <p:cNvPr id="64516" name="Picture 3" descr="GEDC1828.JPG"/>
          <p:cNvPicPr>
            <a:picLocks noChangeAspect="1"/>
          </p:cNvPicPr>
          <p:nvPr/>
        </p:nvPicPr>
        <p:blipFill>
          <a:blip r:embed="rId2" cstate="print"/>
          <a:srcRect/>
          <a:stretch>
            <a:fillRect/>
          </a:stretch>
        </p:blipFill>
        <p:spPr bwMode="auto">
          <a:xfrm>
            <a:off x="3048000" y="2343150"/>
            <a:ext cx="6019800" cy="4514850"/>
          </a:xfrm>
          <a:prstGeom prst="rect">
            <a:avLst/>
          </a:prstGeom>
          <a:noFill/>
          <a:ln w="9525">
            <a:noFill/>
            <a:miter lim="800000"/>
            <a:headEnd/>
            <a:tailEnd/>
          </a:ln>
        </p:spPr>
      </p:pic>
      <p:pic>
        <p:nvPicPr>
          <p:cNvPr id="64517" name="Picture 4" descr="OFsnow.JPG"/>
          <p:cNvPicPr>
            <a:picLocks noChangeAspect="1"/>
          </p:cNvPicPr>
          <p:nvPr/>
        </p:nvPicPr>
        <p:blipFill>
          <a:blip r:embed="rId3" cstate="print"/>
          <a:srcRect/>
          <a:stretch>
            <a:fillRect/>
          </a:stretch>
        </p:blipFill>
        <p:spPr bwMode="auto">
          <a:xfrm>
            <a:off x="127000" y="2514600"/>
            <a:ext cx="289242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Conflict: Gateway Communities, Tourists, and Environmentalists</a:t>
            </a:r>
            <a:endParaRPr lang="en-US" dirty="0"/>
          </a:p>
        </p:txBody>
      </p:sp>
      <p:sp>
        <p:nvSpPr>
          <p:cNvPr id="65539" name="Content Placeholder 4"/>
          <p:cNvSpPr>
            <a:spLocks noGrp="1"/>
          </p:cNvSpPr>
          <p:nvPr>
            <p:ph idx="1"/>
          </p:nvPr>
        </p:nvSpPr>
        <p:spPr>
          <a:xfrm>
            <a:off x="152400" y="1600200"/>
            <a:ext cx="8534400" cy="4525963"/>
          </a:xfrm>
        </p:spPr>
        <p:txBody>
          <a:bodyPr/>
          <a:lstStyle/>
          <a:p>
            <a:pPr>
              <a:buFont typeface="Arial" charset="0"/>
              <a:buNone/>
            </a:pPr>
            <a:r>
              <a:rPr lang="en-US" sz="2400" smtClean="0"/>
              <a:t>     </a:t>
            </a:r>
          </a:p>
          <a:p>
            <a:pPr>
              <a:buFont typeface="Arial" charset="0"/>
              <a:buNone/>
            </a:pPr>
            <a:r>
              <a:rPr lang="en-US" sz="2400" smtClean="0"/>
              <a:t>     Environmentalists want sever restrictions on use of the park in the winter.</a:t>
            </a:r>
          </a:p>
          <a:p>
            <a:pPr>
              <a:buFont typeface="Arial" charset="0"/>
              <a:buNone/>
            </a:pPr>
            <a:r>
              <a:rPr lang="en-US" sz="2400" smtClean="0"/>
              <a:t>		pollution from vehicles</a:t>
            </a:r>
          </a:p>
          <a:p>
            <a:pPr>
              <a:buFont typeface="Arial" charset="0"/>
              <a:buNone/>
            </a:pPr>
            <a:r>
              <a:rPr lang="en-US" sz="2400" smtClean="0"/>
              <a:t>		impact on wildlife during stressful winter season</a:t>
            </a:r>
          </a:p>
          <a:p>
            <a:pPr>
              <a:buFont typeface="Arial" charset="0"/>
              <a:buNone/>
            </a:pPr>
            <a:endParaRPr lang="en-US" sz="2400" smtClean="0"/>
          </a:p>
        </p:txBody>
      </p:sp>
      <p:pic>
        <p:nvPicPr>
          <p:cNvPr id="65540" name="Picture 5" descr="GEDC1805.JPG"/>
          <p:cNvPicPr>
            <a:picLocks noChangeAspect="1"/>
          </p:cNvPicPr>
          <p:nvPr/>
        </p:nvPicPr>
        <p:blipFill>
          <a:blip r:embed="rId2" cstate="print"/>
          <a:srcRect/>
          <a:stretch>
            <a:fillRect/>
          </a:stretch>
        </p:blipFill>
        <p:spPr bwMode="auto">
          <a:xfrm>
            <a:off x="0" y="4511675"/>
            <a:ext cx="9144000" cy="234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Conflict: Gateway Communities, Tourists, and Environmentalists</a:t>
            </a:r>
            <a:endParaRPr lang="en-US" dirty="0"/>
          </a:p>
        </p:txBody>
      </p:sp>
      <p:sp>
        <p:nvSpPr>
          <p:cNvPr id="66563" name="Content Placeholder 2"/>
          <p:cNvSpPr>
            <a:spLocks noGrp="1"/>
          </p:cNvSpPr>
          <p:nvPr>
            <p:ph idx="1"/>
          </p:nvPr>
        </p:nvSpPr>
        <p:spPr>
          <a:xfrm>
            <a:off x="228600" y="1600200"/>
            <a:ext cx="8458200" cy="4525963"/>
          </a:xfrm>
        </p:spPr>
        <p:txBody>
          <a:bodyPr/>
          <a:lstStyle/>
          <a:p>
            <a:pPr>
              <a:buFont typeface="Arial" charset="0"/>
              <a:buNone/>
            </a:pPr>
            <a:r>
              <a:rPr lang="en-US" sz="2400" smtClean="0"/>
              <a:t>     Gateway communities need the economic impact of visitors longer than the 3 month summer tourist season to remain viable.</a:t>
            </a:r>
          </a:p>
          <a:p>
            <a:pPr>
              <a:buFont typeface="Arial" charset="0"/>
              <a:buNone/>
            </a:pPr>
            <a:r>
              <a:rPr lang="en-US" sz="2400" smtClean="0"/>
              <a:t>		</a:t>
            </a:r>
            <a:r>
              <a:rPr lang="en-US" sz="2000" smtClean="0"/>
              <a:t>economic survival of small gateway community</a:t>
            </a:r>
          </a:p>
          <a:p>
            <a:pPr>
              <a:buFont typeface="Arial" charset="0"/>
              <a:buNone/>
            </a:pPr>
            <a:r>
              <a:rPr lang="en-US" sz="2000" smtClean="0"/>
              <a:t>		ability to serve summer tourists </a:t>
            </a:r>
          </a:p>
          <a:p>
            <a:pPr>
              <a:buFont typeface="Arial" charset="0"/>
              <a:buNone/>
            </a:pPr>
            <a:endParaRPr lang="en-US" sz="2400" smtClean="0"/>
          </a:p>
        </p:txBody>
      </p:sp>
      <p:pic>
        <p:nvPicPr>
          <p:cNvPr id="66564" name="Picture 3" descr="yellowstone_snowmobile.jpg"/>
          <p:cNvPicPr>
            <a:picLocks noChangeAspect="1"/>
          </p:cNvPicPr>
          <p:nvPr/>
        </p:nvPicPr>
        <p:blipFill>
          <a:blip r:embed="rId2" cstate="print"/>
          <a:srcRect/>
          <a:stretch>
            <a:fillRect/>
          </a:stretch>
        </p:blipFill>
        <p:spPr bwMode="auto">
          <a:xfrm>
            <a:off x="3048000" y="4803775"/>
            <a:ext cx="6248400" cy="2054225"/>
          </a:xfrm>
          <a:prstGeom prst="rect">
            <a:avLst/>
          </a:prstGeom>
          <a:noFill/>
          <a:ln w="9525">
            <a:noFill/>
            <a:miter lim="800000"/>
            <a:headEnd/>
            <a:tailEnd/>
          </a:ln>
        </p:spPr>
      </p:pic>
      <p:pic>
        <p:nvPicPr>
          <p:cNvPr id="66565" name="Picture 4" descr="snowgas.bmp"/>
          <p:cNvPicPr>
            <a:picLocks noChangeAspect="1"/>
          </p:cNvPicPr>
          <p:nvPr/>
        </p:nvPicPr>
        <p:blipFill>
          <a:blip r:embed="rId3" cstate="print"/>
          <a:srcRect/>
          <a:stretch>
            <a:fillRect/>
          </a:stretch>
        </p:blipFill>
        <p:spPr bwMode="auto">
          <a:xfrm>
            <a:off x="0" y="4800600"/>
            <a:ext cx="3092450" cy="2057400"/>
          </a:xfrm>
          <a:prstGeom prst="rect">
            <a:avLst/>
          </a:prstGeom>
          <a:noFill/>
          <a:ln w="9525">
            <a:noFill/>
            <a:miter lim="800000"/>
            <a:headEnd/>
            <a:tailEnd/>
          </a:ln>
        </p:spPr>
      </p:pic>
      <p:pic>
        <p:nvPicPr>
          <p:cNvPr id="66566" name="Picture 7" descr="threebear.jpg"/>
          <p:cNvPicPr>
            <a:picLocks noChangeAspect="1"/>
          </p:cNvPicPr>
          <p:nvPr/>
        </p:nvPicPr>
        <p:blipFill>
          <a:blip r:embed="rId4" cstate="print"/>
          <a:srcRect/>
          <a:stretch>
            <a:fillRect/>
          </a:stretch>
        </p:blipFill>
        <p:spPr bwMode="auto">
          <a:xfrm>
            <a:off x="5334000" y="3124200"/>
            <a:ext cx="3810000"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Conflict: Gateway Communities, Tourists, and Environmentalists</a:t>
            </a:r>
            <a:endParaRPr lang="en-US" dirty="0"/>
          </a:p>
        </p:txBody>
      </p:sp>
      <p:sp>
        <p:nvSpPr>
          <p:cNvPr id="67587" name="Content Placeholder 2"/>
          <p:cNvSpPr>
            <a:spLocks noGrp="1"/>
          </p:cNvSpPr>
          <p:nvPr>
            <p:ph idx="1"/>
          </p:nvPr>
        </p:nvSpPr>
        <p:spPr/>
        <p:txBody>
          <a:bodyPr/>
          <a:lstStyle/>
          <a:p>
            <a:pPr>
              <a:buFont typeface="Arial" charset="0"/>
              <a:buNone/>
            </a:pPr>
            <a:endParaRPr lang="en-US" sz="2400" smtClean="0"/>
          </a:p>
          <a:p>
            <a:pPr>
              <a:buFont typeface="Arial" charset="0"/>
              <a:buNone/>
            </a:pPr>
            <a:r>
              <a:rPr lang="en-US" sz="2400" smtClean="0"/>
              <a:t>Tourists want access to the park in during the winter months.</a:t>
            </a:r>
          </a:p>
          <a:p>
            <a:pPr>
              <a:buFont typeface="Arial" charset="0"/>
              <a:buNone/>
            </a:pPr>
            <a:r>
              <a:rPr lang="en-US" smtClean="0"/>
              <a:t>	</a:t>
            </a:r>
            <a:r>
              <a:rPr lang="en-US" sz="2400" smtClean="0"/>
              <a:t>wildlife</a:t>
            </a:r>
            <a:br>
              <a:rPr lang="en-US" sz="2400" smtClean="0"/>
            </a:br>
            <a:r>
              <a:rPr lang="en-US" sz="2400" smtClean="0"/>
              <a:t>winter vistas</a:t>
            </a:r>
            <a:br>
              <a:rPr lang="en-US" sz="2400" smtClean="0"/>
            </a:br>
            <a:r>
              <a:rPr lang="en-US" sz="2400" smtClean="0"/>
              <a:t>winter sports</a:t>
            </a:r>
          </a:p>
          <a:p>
            <a:pPr>
              <a:buFont typeface="Arial" charset="0"/>
              <a:buNone/>
            </a:pPr>
            <a:endParaRPr lang="en-US" sz="2000" smtClean="0"/>
          </a:p>
          <a:p>
            <a:pPr>
              <a:buFont typeface="Arial" charset="0"/>
              <a:buNone/>
            </a:pPr>
            <a:endParaRPr lang="en-US" smtClean="0"/>
          </a:p>
        </p:txBody>
      </p:sp>
      <p:pic>
        <p:nvPicPr>
          <p:cNvPr id="67588" name="Picture 4" descr="jason%20photos%20017.jpg"/>
          <p:cNvPicPr>
            <a:picLocks noChangeAspect="1"/>
          </p:cNvPicPr>
          <p:nvPr/>
        </p:nvPicPr>
        <p:blipFill>
          <a:blip r:embed="rId2" cstate="print"/>
          <a:srcRect/>
          <a:stretch>
            <a:fillRect/>
          </a:stretch>
        </p:blipFill>
        <p:spPr bwMode="auto">
          <a:xfrm>
            <a:off x="0" y="4114800"/>
            <a:ext cx="3657600" cy="2743200"/>
          </a:xfrm>
          <a:prstGeom prst="rect">
            <a:avLst/>
          </a:prstGeom>
          <a:noFill/>
          <a:ln w="9525">
            <a:noFill/>
            <a:miter lim="800000"/>
            <a:headEnd/>
            <a:tailEnd/>
          </a:ln>
        </p:spPr>
      </p:pic>
      <p:pic>
        <p:nvPicPr>
          <p:cNvPr id="67589" name="Picture 5" descr="snowski.jpg"/>
          <p:cNvPicPr>
            <a:picLocks noChangeAspect="1"/>
          </p:cNvPicPr>
          <p:nvPr/>
        </p:nvPicPr>
        <p:blipFill>
          <a:blip r:embed="rId3" cstate="print"/>
          <a:srcRect/>
          <a:stretch>
            <a:fillRect/>
          </a:stretch>
        </p:blipFill>
        <p:spPr bwMode="auto">
          <a:xfrm>
            <a:off x="3733800" y="4343400"/>
            <a:ext cx="2514600" cy="2514600"/>
          </a:xfrm>
          <a:prstGeom prst="rect">
            <a:avLst/>
          </a:prstGeom>
          <a:noFill/>
          <a:ln w="9525">
            <a:noFill/>
            <a:miter lim="800000"/>
            <a:headEnd/>
            <a:tailEnd/>
          </a:ln>
        </p:spPr>
      </p:pic>
      <p:pic>
        <p:nvPicPr>
          <p:cNvPr id="67590" name="Picture 6" descr="old_faithful.jpg"/>
          <p:cNvPicPr>
            <a:picLocks noChangeAspect="1"/>
          </p:cNvPicPr>
          <p:nvPr/>
        </p:nvPicPr>
        <p:blipFill>
          <a:blip r:embed="rId4" cstate="print"/>
          <a:srcRect/>
          <a:stretch>
            <a:fillRect/>
          </a:stretch>
        </p:blipFill>
        <p:spPr bwMode="auto">
          <a:xfrm>
            <a:off x="6248400" y="2554288"/>
            <a:ext cx="2895600" cy="4303712"/>
          </a:xfrm>
          <a:prstGeom prst="rect">
            <a:avLst/>
          </a:prstGeom>
          <a:noFill/>
          <a:ln w="9525">
            <a:noFill/>
            <a:miter lim="800000"/>
            <a:headEnd/>
            <a:tailEnd/>
          </a:ln>
        </p:spPr>
      </p:pic>
      <p:pic>
        <p:nvPicPr>
          <p:cNvPr id="67591" name="Picture 8" descr="arch-e1302812142746.jpg"/>
          <p:cNvPicPr>
            <a:picLocks noChangeAspect="1"/>
          </p:cNvPicPr>
          <p:nvPr/>
        </p:nvPicPr>
        <p:blipFill>
          <a:blip r:embed="rId5" cstate="print"/>
          <a:srcRect/>
          <a:stretch>
            <a:fillRect/>
          </a:stretch>
        </p:blipFill>
        <p:spPr bwMode="auto">
          <a:xfrm>
            <a:off x="3200400" y="2514600"/>
            <a:ext cx="3105150"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err="1" smtClean="0"/>
              <a:t>Bioprospecting</a:t>
            </a:r>
            <a:r>
              <a:rPr lang="en-US" dirty="0" smtClean="0"/>
              <a:t> in Geothermal Features</a:t>
            </a:r>
            <a:endParaRPr lang="en-US" dirty="0"/>
          </a:p>
        </p:txBody>
      </p:sp>
      <p:sp>
        <p:nvSpPr>
          <p:cNvPr id="68611" name="Content Placeholder 2"/>
          <p:cNvSpPr>
            <a:spLocks noGrp="1"/>
          </p:cNvSpPr>
          <p:nvPr>
            <p:ph idx="1"/>
          </p:nvPr>
        </p:nvSpPr>
        <p:spPr/>
        <p:txBody>
          <a:bodyPr/>
          <a:lstStyle/>
          <a:p>
            <a:pPr>
              <a:buFont typeface="Arial" charset="0"/>
              <a:buNone/>
            </a:pPr>
            <a:r>
              <a:rPr lang="en-US" sz="2400" smtClean="0"/>
              <a:t>Geothermal features are home to multitude of thermophyles that have potentially great commercial uses.  </a:t>
            </a:r>
          </a:p>
          <a:p>
            <a:pPr>
              <a:buFont typeface="Arial" charset="0"/>
              <a:buNone/>
            </a:pPr>
            <a:endParaRPr lang="en-US" sz="2400" smtClean="0"/>
          </a:p>
        </p:txBody>
      </p:sp>
      <p:pic>
        <p:nvPicPr>
          <p:cNvPr id="68612" name="Picture 3" descr="YNP2010 262.JPG"/>
          <p:cNvPicPr>
            <a:picLocks noChangeAspect="1"/>
          </p:cNvPicPr>
          <p:nvPr/>
        </p:nvPicPr>
        <p:blipFill>
          <a:blip r:embed="rId2" cstate="print"/>
          <a:srcRect/>
          <a:stretch>
            <a:fillRect/>
          </a:stretch>
        </p:blipFill>
        <p:spPr bwMode="auto">
          <a:xfrm>
            <a:off x="0" y="2438400"/>
            <a:ext cx="3314700" cy="4419600"/>
          </a:xfrm>
          <a:prstGeom prst="rect">
            <a:avLst/>
          </a:prstGeom>
          <a:noFill/>
          <a:ln w="9525">
            <a:noFill/>
            <a:miter lim="800000"/>
            <a:headEnd/>
            <a:tailEnd/>
          </a:ln>
        </p:spPr>
      </p:pic>
      <p:pic>
        <p:nvPicPr>
          <p:cNvPr id="68613" name="Picture 4" descr="YNP2010 144.JPG"/>
          <p:cNvPicPr>
            <a:picLocks noChangeAspect="1"/>
          </p:cNvPicPr>
          <p:nvPr/>
        </p:nvPicPr>
        <p:blipFill>
          <a:blip r:embed="rId3" cstate="print"/>
          <a:srcRect/>
          <a:stretch>
            <a:fillRect/>
          </a:stretch>
        </p:blipFill>
        <p:spPr bwMode="auto">
          <a:xfrm>
            <a:off x="3276600" y="2457450"/>
            <a:ext cx="5867400" cy="440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Bio-prospecting Conflict</a:t>
            </a:r>
          </a:p>
        </p:txBody>
      </p:sp>
      <p:sp>
        <p:nvSpPr>
          <p:cNvPr id="69635" name="Content Placeholder 2"/>
          <p:cNvSpPr>
            <a:spLocks noGrp="1"/>
          </p:cNvSpPr>
          <p:nvPr>
            <p:ph idx="1"/>
          </p:nvPr>
        </p:nvSpPr>
        <p:spPr/>
        <p:txBody>
          <a:bodyPr/>
          <a:lstStyle/>
          <a:p>
            <a:pPr>
              <a:buFont typeface="Arial" charset="0"/>
              <a:buNone/>
            </a:pPr>
            <a:r>
              <a:rPr lang="en-US" sz="2400" smtClean="0"/>
              <a:t>Issue of access to YNP’s sensitive geothermal features to academic or commercial researchers, pits certain environmentalists against those who wish to utilize the genetic characteristics of the thermophyles found there.</a:t>
            </a:r>
          </a:p>
          <a:p>
            <a:pPr>
              <a:buFont typeface="Arial" charset="0"/>
              <a:buNone/>
            </a:pPr>
            <a:endParaRPr lang="en-US" sz="2400" smtClean="0"/>
          </a:p>
        </p:txBody>
      </p:sp>
      <p:pic>
        <p:nvPicPr>
          <p:cNvPr id="69636" name="Picture 3" descr="New Image20.TIF"/>
          <p:cNvPicPr>
            <a:picLocks noChangeAspect="1"/>
          </p:cNvPicPr>
          <p:nvPr/>
        </p:nvPicPr>
        <p:blipFill>
          <a:blip r:embed="rId2" cstate="print"/>
          <a:srcRect/>
          <a:stretch>
            <a:fillRect/>
          </a:stretch>
        </p:blipFill>
        <p:spPr bwMode="auto">
          <a:xfrm>
            <a:off x="0" y="3429000"/>
            <a:ext cx="9144000" cy="303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ECSLED in Greater Yellowstone Ecosystem</a:t>
            </a:r>
            <a:endParaRPr lang="en-US" dirty="0"/>
          </a:p>
        </p:txBody>
      </p:sp>
      <p:sp>
        <p:nvSpPr>
          <p:cNvPr id="70659" name="Content Placeholder 2"/>
          <p:cNvSpPr>
            <a:spLocks noGrp="1"/>
          </p:cNvSpPr>
          <p:nvPr>
            <p:ph idx="1"/>
          </p:nvPr>
        </p:nvSpPr>
        <p:spPr/>
        <p:txBody>
          <a:bodyPr/>
          <a:lstStyle/>
          <a:p>
            <a:pPr>
              <a:buFont typeface="Arial" charset="0"/>
              <a:buNone/>
            </a:pPr>
            <a:r>
              <a:rPr lang="en-US" smtClean="0"/>
              <a:t>History of Conflicts</a:t>
            </a:r>
          </a:p>
          <a:p>
            <a:pPr>
              <a:buFont typeface="Arial" charset="0"/>
              <a:buNone/>
            </a:pPr>
            <a:r>
              <a:rPr lang="en-US" smtClean="0"/>
              <a:t>Role of Courts and Judges</a:t>
            </a:r>
          </a:p>
          <a:p>
            <a:pPr>
              <a:buFont typeface="Arial" charset="0"/>
              <a:buNone/>
            </a:pPr>
            <a:r>
              <a:rPr lang="en-US" smtClean="0"/>
              <a:t>Efforts of Gateway Community (West Yellowstone, MT)</a:t>
            </a:r>
          </a:p>
          <a:p>
            <a:pPr>
              <a:buFont typeface="Arial" charset="0"/>
              <a:buNone/>
            </a:pPr>
            <a:r>
              <a:rPr lang="en-US" smtClean="0"/>
              <a:t>Creation of the Yellowstone Studies Center</a:t>
            </a:r>
          </a:p>
          <a:p>
            <a:pPr>
              <a:buFont typeface="Arial" charset="0"/>
              <a:buNone/>
            </a:pPr>
            <a:r>
              <a:rPr lang="en-US" smtClean="0"/>
              <a:t>	* Community Diversification</a:t>
            </a:r>
          </a:p>
          <a:p>
            <a:pPr>
              <a:buFont typeface="Arial" charset="0"/>
              <a:buNone/>
            </a:pPr>
            <a:r>
              <a:rPr lang="en-US" smtClean="0"/>
              <a:t>	* Bringing the Interests Together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914400"/>
          </a:xfrm>
        </p:spPr>
        <p:txBody>
          <a:bodyPr/>
          <a:lstStyle/>
          <a:p>
            <a:r>
              <a:rPr lang="en-US" smtClean="0"/>
              <a:t>Yellowstone Studies Center</a:t>
            </a:r>
          </a:p>
        </p:txBody>
      </p:sp>
      <p:pic>
        <p:nvPicPr>
          <p:cNvPr id="71683" name="Content Placeholder 3" descr="DSC06296.JPG"/>
          <p:cNvPicPr>
            <a:picLocks noGrp="1" noChangeAspect="1"/>
          </p:cNvPicPr>
          <p:nvPr>
            <p:ph idx="1"/>
          </p:nvPr>
        </p:nvPicPr>
        <p:blipFill>
          <a:blip r:embed="rId2" cstate="print"/>
          <a:srcRect/>
          <a:stretch>
            <a:fillRect/>
          </a:stretch>
        </p:blipFill>
        <p:spPr>
          <a:xfrm>
            <a:off x="0" y="3551238"/>
            <a:ext cx="4408488" cy="3306762"/>
          </a:xfrm>
        </p:spPr>
      </p:pic>
      <p:pic>
        <p:nvPicPr>
          <p:cNvPr id="71684" name="Picture 5" descr="DSC06310.JPG"/>
          <p:cNvPicPr>
            <a:picLocks noChangeAspect="1"/>
          </p:cNvPicPr>
          <p:nvPr/>
        </p:nvPicPr>
        <p:blipFill>
          <a:blip r:embed="rId3" cstate="print"/>
          <a:srcRect/>
          <a:stretch>
            <a:fillRect/>
          </a:stretch>
        </p:blipFill>
        <p:spPr bwMode="auto">
          <a:xfrm>
            <a:off x="4419600" y="3429000"/>
            <a:ext cx="4572000" cy="3429000"/>
          </a:xfrm>
          <a:prstGeom prst="rect">
            <a:avLst/>
          </a:prstGeom>
          <a:noFill/>
          <a:ln w="9525">
            <a:noFill/>
            <a:miter lim="800000"/>
            <a:headEnd/>
            <a:tailEnd/>
          </a:ln>
        </p:spPr>
      </p:pic>
      <p:pic>
        <p:nvPicPr>
          <p:cNvPr id="71685" name="Picture 6" descr="Fountain Paint Pots Spasm Geyser 3.JPG"/>
          <p:cNvPicPr>
            <a:picLocks noChangeAspect="1"/>
          </p:cNvPicPr>
          <p:nvPr/>
        </p:nvPicPr>
        <p:blipFill>
          <a:blip r:embed="rId4" cstate="print"/>
          <a:srcRect/>
          <a:stretch>
            <a:fillRect/>
          </a:stretch>
        </p:blipFill>
        <p:spPr bwMode="auto">
          <a:xfrm>
            <a:off x="228600" y="1143000"/>
            <a:ext cx="8610600" cy="233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p:cNvSpPr>
            <a:spLocks noGrp="1"/>
          </p:cNvSpPr>
          <p:nvPr>
            <p:ph type="title"/>
          </p:nvPr>
        </p:nvSpPr>
        <p:spPr/>
        <p:txBody>
          <a:bodyPr/>
          <a:lstStyle/>
          <a:p>
            <a:r>
              <a:rPr lang="en-US" smtClean="0"/>
              <a:t>Florida Keys Marine Sanctuary</a:t>
            </a:r>
          </a:p>
        </p:txBody>
      </p:sp>
      <p:pic>
        <p:nvPicPr>
          <p:cNvPr id="78851" name="Picture 2" descr="C:\Documents and Settings\jconant\Desktop\EPA Grant\Keys\Keys Sanctuary.jpg"/>
          <p:cNvPicPr>
            <a:picLocks noGrp="1" noChangeAspect="1" noChangeArrowheads="1"/>
          </p:cNvPicPr>
          <p:nvPr>
            <p:ph idx="1"/>
          </p:nvPr>
        </p:nvPicPr>
        <p:blipFill>
          <a:blip r:embed="rId2" cstate="print"/>
          <a:srcRect/>
          <a:stretch>
            <a:fillRect/>
          </a:stretch>
        </p:blipFill>
        <p:spPr>
          <a:xfrm>
            <a:off x="1277938" y="1600200"/>
            <a:ext cx="6588125"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t>Sustainability Team Building</a:t>
            </a:r>
          </a:p>
        </p:txBody>
      </p:sp>
      <p:sp>
        <p:nvSpPr>
          <p:cNvPr id="3" name="Content Placeholder 2"/>
          <p:cNvSpPr>
            <a:spLocks noGrp="1"/>
          </p:cNvSpPr>
          <p:nvPr>
            <p:ph idx="1"/>
          </p:nvPr>
        </p:nvSpPr>
        <p:spPr>
          <a:xfrm>
            <a:off x="457200" y="1371600"/>
            <a:ext cx="8229600" cy="5181600"/>
          </a:xfrm>
        </p:spPr>
        <p:txBody>
          <a:bodyPr rtlCol="0">
            <a:normAutofit fontScale="25000" lnSpcReduction="20000"/>
          </a:bodyPr>
          <a:lstStyle/>
          <a:p>
            <a:pPr fontAlgn="auto">
              <a:spcAft>
                <a:spcPts val="0"/>
              </a:spcAft>
              <a:buFont typeface="Arial" pitchFamily="34" charset="0"/>
              <a:buChar char="•"/>
              <a:defRPr/>
            </a:pPr>
            <a:r>
              <a:rPr lang="en-US" sz="9600" dirty="0" smtClean="0"/>
              <a:t>Disciplinary Perspectives: valuable but narrow?</a:t>
            </a:r>
          </a:p>
          <a:p>
            <a:pPr fontAlgn="auto">
              <a:spcAft>
                <a:spcPts val="0"/>
              </a:spcAft>
              <a:buFont typeface="Arial" pitchFamily="34" charset="0"/>
              <a:buNone/>
              <a:defRPr/>
            </a:pPr>
            <a:endParaRPr lang="en-US" sz="5900" dirty="0" smtClean="0"/>
          </a:p>
          <a:p>
            <a:pPr fontAlgn="auto">
              <a:spcAft>
                <a:spcPts val="0"/>
              </a:spcAft>
              <a:buFont typeface="Arial" pitchFamily="34" charset="0"/>
              <a:buNone/>
              <a:defRPr/>
            </a:pPr>
            <a:r>
              <a:rPr lang="en-US" sz="6400" dirty="0" smtClean="0"/>
              <a:t>         Once upon a time, there lived six blind men in a village. One day the villagers told them, "Hey, there is an elephant in the village today."</a:t>
            </a:r>
            <a:br>
              <a:rPr lang="en-US" sz="6400" dirty="0" smtClean="0"/>
            </a:br>
            <a:r>
              <a:rPr lang="en-US" sz="6400" dirty="0" smtClean="0"/>
              <a:t/>
            </a:r>
            <a:br>
              <a:rPr lang="en-US" sz="6400" dirty="0" smtClean="0"/>
            </a:br>
            <a:r>
              <a:rPr lang="en-US" sz="6400" dirty="0" smtClean="0"/>
              <a:t>They had no idea what an elephant is. They decided, "Even though we would not be able to see it, let us go and feel it anyway." All of them went where the elephant was. Everyone of them touched the elephant.</a:t>
            </a:r>
            <a:br>
              <a:rPr lang="en-US" sz="6400" dirty="0" smtClean="0"/>
            </a:br>
            <a:r>
              <a:rPr lang="en-US" sz="6400" dirty="0" smtClean="0"/>
              <a:t/>
            </a:r>
            <a:br>
              <a:rPr lang="en-US" sz="6400" dirty="0" smtClean="0"/>
            </a:br>
            <a:r>
              <a:rPr lang="en-US" sz="6400" dirty="0" smtClean="0"/>
              <a:t>"Hey, the elephant is a pillar," said the first man who touched his leg.</a:t>
            </a:r>
            <a:br>
              <a:rPr lang="en-US" sz="6400" dirty="0" smtClean="0"/>
            </a:br>
            <a:r>
              <a:rPr lang="en-US" sz="6400" dirty="0" smtClean="0"/>
              <a:t/>
            </a:r>
            <a:br>
              <a:rPr lang="en-US" sz="6400" dirty="0" smtClean="0"/>
            </a:br>
            <a:r>
              <a:rPr lang="en-US" sz="6400" dirty="0" smtClean="0"/>
              <a:t>"Oh, no! it is like a rope," said the second man who touched the tail.</a:t>
            </a:r>
            <a:br>
              <a:rPr lang="en-US" sz="6400" dirty="0" smtClean="0"/>
            </a:br>
            <a:r>
              <a:rPr lang="en-US" sz="6400" dirty="0" smtClean="0"/>
              <a:t/>
            </a:r>
            <a:br>
              <a:rPr lang="en-US" sz="6400" dirty="0" smtClean="0"/>
            </a:br>
            <a:r>
              <a:rPr lang="en-US" sz="6400" dirty="0" smtClean="0"/>
              <a:t>"Oh, no! it is like a thick branch of a tree," said the third man who touched the trunk of the elephant.</a:t>
            </a:r>
            <a:br>
              <a:rPr lang="en-US" sz="6400" dirty="0" smtClean="0"/>
            </a:br>
            <a:r>
              <a:rPr lang="en-US" sz="6400" dirty="0" smtClean="0"/>
              <a:t/>
            </a:r>
            <a:br>
              <a:rPr lang="en-US" sz="6400" dirty="0" smtClean="0"/>
            </a:br>
            <a:r>
              <a:rPr lang="en-US" sz="6400" dirty="0" smtClean="0"/>
              <a:t>"It is like a big hand fan" said the fourth man who touched the ear of the elephant.</a:t>
            </a:r>
            <a:br>
              <a:rPr lang="en-US" sz="6400" dirty="0" smtClean="0"/>
            </a:br>
            <a:r>
              <a:rPr lang="en-US" sz="6400" dirty="0" smtClean="0"/>
              <a:t/>
            </a:r>
            <a:br>
              <a:rPr lang="en-US" sz="6400" dirty="0" smtClean="0"/>
            </a:br>
            <a:r>
              <a:rPr lang="en-US" sz="6400" dirty="0" smtClean="0"/>
              <a:t>"It is like a huge wall," said the fifth man who touched the belly of the elephant.</a:t>
            </a:r>
            <a:br>
              <a:rPr lang="en-US" sz="6400" dirty="0" smtClean="0"/>
            </a:br>
            <a:r>
              <a:rPr lang="en-US" sz="6400" dirty="0" smtClean="0"/>
              <a:t/>
            </a:r>
            <a:br>
              <a:rPr lang="en-US" sz="6400" dirty="0" smtClean="0"/>
            </a:br>
            <a:r>
              <a:rPr lang="en-US" sz="6400" dirty="0" smtClean="0"/>
              <a:t>"It is like a solid pipe," Said the sixth man who touched the tusk of the elephant.</a:t>
            </a:r>
          </a:p>
          <a:p>
            <a:pPr fontAlgn="auto">
              <a:spcAft>
                <a:spcPts val="0"/>
              </a:spcAft>
              <a:buFont typeface="Arial" pitchFamily="34" charset="0"/>
              <a:buNone/>
              <a:defRPr/>
            </a:pPr>
            <a:endParaRPr lang="en-US" sz="6400" dirty="0" smtClean="0"/>
          </a:p>
          <a:p>
            <a:pPr fontAlgn="auto">
              <a:spcAft>
                <a:spcPts val="0"/>
              </a:spcAft>
              <a:buFont typeface="Arial" pitchFamily="34" charset="0"/>
              <a:buChar char="•"/>
              <a:defRPr/>
            </a:pPr>
            <a:r>
              <a:rPr lang="en-US" sz="9600" dirty="0" smtClean="0"/>
              <a:t>Moral of the Story?</a:t>
            </a:r>
          </a:p>
          <a:p>
            <a:pPr fontAlgn="auto">
              <a:spcAft>
                <a:spcPts val="0"/>
              </a:spcAft>
              <a:buFont typeface="Arial" pitchFamily="34" charset="0"/>
              <a:buNone/>
              <a:defRPr/>
            </a:pPr>
            <a:endParaRPr lang="en-US" sz="6400" dirty="0" smtClean="0"/>
          </a:p>
          <a:p>
            <a:pPr fontAlgn="auto">
              <a:spcAft>
                <a:spcPts val="0"/>
              </a:spcAft>
              <a:buFont typeface="Arial" pitchFamily="34" charset="0"/>
              <a:buNone/>
              <a:defRPr/>
            </a:pP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Conflict over Public Water Use:</a:t>
            </a:r>
            <a:br>
              <a:rPr lang="en-US" dirty="0" smtClean="0"/>
            </a:br>
            <a:r>
              <a:rPr lang="en-US" sz="3600" dirty="0" smtClean="0"/>
              <a:t>To fish or not to fish</a:t>
            </a:r>
            <a:r>
              <a:rPr lang="en-US" dirty="0" smtClean="0"/>
              <a:t/>
            </a:r>
            <a:br>
              <a:rPr lang="en-US" dirty="0" smtClean="0"/>
            </a:br>
            <a:endParaRPr lang="en-US" dirty="0"/>
          </a:p>
        </p:txBody>
      </p:sp>
      <p:sp>
        <p:nvSpPr>
          <p:cNvPr id="79875" name="Content Placeholder 2"/>
          <p:cNvSpPr>
            <a:spLocks noGrp="1"/>
          </p:cNvSpPr>
          <p:nvPr>
            <p:ph idx="1"/>
          </p:nvPr>
        </p:nvSpPr>
        <p:spPr/>
        <p:txBody>
          <a:bodyPr/>
          <a:lstStyle/>
          <a:p>
            <a:pPr>
              <a:buFont typeface="Arial" charset="0"/>
              <a:buNone/>
            </a:pPr>
            <a:r>
              <a:rPr lang="en-US" smtClean="0"/>
              <a:t>Local economy vs Preservation (Conservation?) </a:t>
            </a:r>
          </a:p>
          <a:p>
            <a:pPr>
              <a:buFont typeface="Arial" charset="0"/>
              <a:buNone/>
            </a:pPr>
            <a:r>
              <a:rPr lang="en-US" smtClean="0"/>
              <a:t>	*Issue is parallel to snowmobile use for West Yellowstone, MT</a:t>
            </a:r>
          </a:p>
          <a:p>
            <a:pPr>
              <a:buFont typeface="Arial" charset="0"/>
              <a:buNone/>
            </a:pPr>
            <a:endParaRPr lang="en-US" smtClean="0"/>
          </a:p>
        </p:txBody>
      </p:sp>
      <p:pic>
        <p:nvPicPr>
          <p:cNvPr id="79876" name="Picture 3" descr="IMG_1192.jpg"/>
          <p:cNvPicPr>
            <a:picLocks noChangeAspect="1"/>
          </p:cNvPicPr>
          <p:nvPr/>
        </p:nvPicPr>
        <p:blipFill>
          <a:blip r:embed="rId2" cstate="print"/>
          <a:srcRect/>
          <a:stretch>
            <a:fillRect/>
          </a:stretch>
        </p:blipFill>
        <p:spPr bwMode="auto">
          <a:xfrm>
            <a:off x="0" y="4165600"/>
            <a:ext cx="4054475" cy="2692400"/>
          </a:xfrm>
          <a:prstGeom prst="rect">
            <a:avLst/>
          </a:prstGeom>
          <a:noFill/>
          <a:ln w="9525">
            <a:noFill/>
            <a:miter lim="800000"/>
            <a:headEnd/>
            <a:tailEnd/>
          </a:ln>
        </p:spPr>
      </p:pic>
      <p:pic>
        <p:nvPicPr>
          <p:cNvPr id="79877" name="Picture 4" descr="Picture_003.jpg"/>
          <p:cNvPicPr>
            <a:picLocks noChangeAspect="1"/>
          </p:cNvPicPr>
          <p:nvPr/>
        </p:nvPicPr>
        <p:blipFill>
          <a:blip r:embed="rId3" cstate="print"/>
          <a:srcRect/>
          <a:stretch>
            <a:fillRect/>
          </a:stretch>
        </p:blipFill>
        <p:spPr bwMode="auto">
          <a:xfrm>
            <a:off x="3962400" y="2971800"/>
            <a:ext cx="5181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Similar Conflicts – Very Different Geography</a:t>
            </a:r>
            <a:endParaRPr lang="en-US" dirty="0"/>
          </a:p>
        </p:txBody>
      </p:sp>
      <p:sp>
        <p:nvSpPr>
          <p:cNvPr id="80899" name="Content Placeholder 2"/>
          <p:cNvSpPr>
            <a:spLocks noGrp="1"/>
          </p:cNvSpPr>
          <p:nvPr>
            <p:ph idx="1"/>
          </p:nvPr>
        </p:nvSpPr>
        <p:spPr/>
        <p:txBody>
          <a:bodyPr/>
          <a:lstStyle/>
          <a:p>
            <a:pPr>
              <a:buFont typeface="Arial" charset="0"/>
              <a:buNone/>
            </a:pPr>
            <a:r>
              <a:rPr lang="en-US" smtClean="0"/>
              <a:t>Life/Death of a small Gateway Community</a:t>
            </a:r>
          </a:p>
          <a:p>
            <a:pPr>
              <a:buFont typeface="Arial" charset="0"/>
              <a:buNone/>
            </a:pPr>
            <a:r>
              <a:rPr lang="en-US" smtClean="0"/>
              <a:t>	What would this mean for sustainability of recreational use of Yellowstone National Park?</a:t>
            </a:r>
          </a:p>
          <a:p>
            <a:pPr>
              <a:buFont typeface="Arial" charset="0"/>
              <a:buNone/>
            </a:pPr>
            <a:r>
              <a:rPr lang="en-US" smtClean="0"/>
              <a:t>VS.</a:t>
            </a:r>
          </a:p>
          <a:p>
            <a:pPr>
              <a:buFont typeface="Arial" charset="0"/>
              <a:buNone/>
            </a:pPr>
            <a:r>
              <a:rPr lang="en-US" smtClean="0"/>
              <a:t>Continued economic development of a “developed” economic zone</a:t>
            </a:r>
          </a:p>
          <a:p>
            <a:pPr>
              <a:buFont typeface="Arial" charset="0"/>
              <a:buNone/>
            </a:pPr>
            <a:r>
              <a:rPr lang="en-US" smtClean="0"/>
              <a:t>ECSLED pedagogy similar</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ECSLED’s Vision</a:t>
            </a:r>
            <a:br>
              <a:rPr lang="en-US" smtClean="0"/>
            </a:br>
            <a:r>
              <a:rPr lang="en-US" sz="2000" smtClean="0"/>
              <a:t>(Environmentally and Culturally Sustainable Local Economic Development)</a:t>
            </a:r>
            <a:endParaRPr lang="en-US" smtClean="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Multidisciplinary: Environmental Science, Biology, Economics, Political Science, Sociology, and the Arts.</a:t>
            </a:r>
          </a:p>
          <a:p>
            <a:pPr fontAlgn="auto">
              <a:spcAft>
                <a:spcPts val="0"/>
              </a:spcAft>
              <a:buFont typeface="Arial" pitchFamily="34" charset="0"/>
              <a:buChar char="•"/>
              <a:defRPr/>
            </a:pPr>
            <a:r>
              <a:rPr lang="en-US" dirty="0" smtClean="0"/>
              <a:t>Necessity for effective public policy making with regard to sustainability projects.</a:t>
            </a:r>
          </a:p>
          <a:p>
            <a:pPr fontAlgn="auto">
              <a:spcAft>
                <a:spcPts val="0"/>
              </a:spcAft>
              <a:buFont typeface="Arial" pitchFamily="34" charset="0"/>
              <a:buChar char="•"/>
              <a:defRPr/>
            </a:pPr>
            <a:r>
              <a:rPr lang="en-US" dirty="0" smtClean="0"/>
              <a:t>Educationally: Demonstrate effective policy making processes for sustainability through “experiential learning and community engagement”.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rtlCol="0">
            <a:normAutofit fontScale="90000"/>
          </a:bodyPr>
          <a:lstStyle/>
          <a:p>
            <a:pPr fontAlgn="auto">
              <a:spcAft>
                <a:spcPts val="0"/>
              </a:spcAft>
              <a:defRPr/>
            </a:pPr>
            <a:r>
              <a:rPr lang="en-US" dirty="0" smtClean="0"/>
              <a:t>Yellowstone National Park</a:t>
            </a:r>
            <a:br>
              <a:rPr lang="en-US" dirty="0" smtClean="0"/>
            </a:br>
            <a:r>
              <a:rPr lang="en-US" sz="3100" dirty="0" smtClean="0"/>
              <a:t>For The Benefit And Enjoyment Of The People</a:t>
            </a:r>
            <a:br>
              <a:rPr lang="en-US" sz="3100" dirty="0" smtClean="0"/>
            </a:br>
            <a:r>
              <a:rPr lang="en-US" sz="2200" dirty="0" smtClean="0"/>
              <a:t>Preservation – Conservation </a:t>
            </a:r>
            <a:r>
              <a:rPr lang="en-US" sz="2200" smtClean="0"/>
              <a:t>– Recreation</a:t>
            </a:r>
            <a:r>
              <a:rPr lang="en-US" sz="2200" dirty="0" smtClean="0"/>
              <a:t/>
            </a:r>
            <a:br>
              <a:rPr lang="en-US" sz="2200" dirty="0" smtClean="0"/>
            </a:br>
            <a:endParaRPr lang="en-US" sz="2200" dirty="0"/>
          </a:p>
        </p:txBody>
      </p:sp>
      <p:sp>
        <p:nvSpPr>
          <p:cNvPr id="6147" name="Content Placeholder 7"/>
          <p:cNvSpPr>
            <a:spLocks noGrp="1"/>
          </p:cNvSpPr>
          <p:nvPr>
            <p:ph idx="1"/>
          </p:nvPr>
        </p:nvSpPr>
        <p:spPr/>
        <p:txBody>
          <a:bodyPr/>
          <a:lstStyle/>
          <a:p>
            <a:endParaRPr lang="en-US" smtClean="0"/>
          </a:p>
        </p:txBody>
      </p:sp>
      <p:pic>
        <p:nvPicPr>
          <p:cNvPr id="6148" name="Picture 2" descr="C:\Documents and Settings\jconant\Desktop\2008_yellowstone_7_1_08_-1162.jpg"/>
          <p:cNvPicPr>
            <a:picLocks noChangeAspect="1" noChangeArrowheads="1"/>
          </p:cNvPicPr>
          <p:nvPr/>
        </p:nvPicPr>
        <p:blipFill>
          <a:blip r:embed="rId2" cstate="print"/>
          <a:srcRect/>
          <a:stretch>
            <a:fillRect/>
          </a:stretch>
        </p:blipFill>
        <p:spPr bwMode="auto">
          <a:xfrm>
            <a:off x="304800" y="1676400"/>
            <a:ext cx="8686800" cy="534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0" y="1036638"/>
            <a:ext cx="4343400" cy="2620962"/>
          </a:xfrm>
        </p:spPr>
        <p:txBody>
          <a:bodyPr rtlCol="0">
            <a:normAutofit fontScale="90000"/>
          </a:bodyPr>
          <a:lstStyle/>
          <a:p>
            <a:pPr fontAlgn="auto">
              <a:spcAft>
                <a:spcPts val="0"/>
              </a:spcAft>
              <a:defRPr/>
            </a:pPr>
            <a:r>
              <a:rPr lang="en-US" sz="4000" dirty="0" smtClean="0">
                <a:latin typeface="Goudy Old Style" pitchFamily="18" charset="0"/>
              </a:rPr>
              <a:t>Conflict of Interests: </a:t>
            </a:r>
            <a:r>
              <a:rPr lang="en-US" sz="3200" dirty="0" smtClean="0">
                <a:latin typeface="Goudy Old Style" pitchFamily="18" charset="0"/>
              </a:rPr>
              <a:t>Environmentalists See Parks as Sacred Temples of Nature</a:t>
            </a:r>
          </a:p>
        </p:txBody>
      </p:sp>
      <p:pic>
        <p:nvPicPr>
          <p:cNvPr id="7171" name="Picture 4" descr="XCskier"/>
          <p:cNvPicPr>
            <a:picLocks noGrp="1" noChangeAspect="1" noChangeArrowheads="1"/>
          </p:cNvPicPr>
          <p:nvPr>
            <p:ph sz="half" idx="2"/>
          </p:nvPr>
        </p:nvPicPr>
        <p:blipFill>
          <a:blip r:embed="rId2" cstate="print"/>
          <a:srcRect/>
          <a:stretch>
            <a:fillRect/>
          </a:stretch>
        </p:blipFill>
        <p:spPr>
          <a:xfrm>
            <a:off x="4462463" y="0"/>
            <a:ext cx="4684712" cy="6858000"/>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2365</TotalTime>
  <Words>2139</Words>
  <Application>Microsoft Office PowerPoint</Application>
  <PresentationFormat>On-screen Show (4:3)</PresentationFormat>
  <Paragraphs>271</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The Social and Ecological Conflicts inherent in sustainable local economic  development projects in a global economy    International Conference on Sciences and Social Sciences  for Sustainable Development At  Rajabhat Maha Sarakham University, Thailand 21-22 July 2011 </vt:lpstr>
      <vt:lpstr>Conflicts</vt:lpstr>
      <vt:lpstr>Conflicts</vt:lpstr>
      <vt:lpstr>Sustainability – What We (ECSLED) Mean</vt:lpstr>
      <vt:lpstr>Sustainability Team Building</vt:lpstr>
      <vt:lpstr>Sustainability Team Building</vt:lpstr>
      <vt:lpstr>ECSLED’s Vision (Environmentally and Culturally Sustainable Local Economic Development)</vt:lpstr>
      <vt:lpstr>Yellowstone National Park For The Benefit And Enjoyment Of The People Preservation – Conservation – Recreation </vt:lpstr>
      <vt:lpstr>Conflict of Interests: Environmentalists See Parks as Sacred Temples of Nature</vt:lpstr>
      <vt:lpstr>West Yellowstone: Gateway  communities see an economic asset for development.</vt:lpstr>
      <vt:lpstr>Property Rights</vt:lpstr>
      <vt:lpstr>Tragedy of the Commons</vt:lpstr>
      <vt:lpstr>    Tragedy of the Commons </vt:lpstr>
      <vt:lpstr>Underinvestment</vt:lpstr>
      <vt:lpstr>PowerPoint Presentation</vt:lpstr>
      <vt:lpstr>Externalities</vt:lpstr>
      <vt:lpstr>PowerPoint Presentation</vt:lpstr>
      <vt:lpstr>PowerPoint Presentation</vt:lpstr>
      <vt:lpstr>Takings</vt:lpstr>
      <vt:lpstr>A Regulatory Taking  </vt:lpstr>
      <vt:lpstr>Project Valuation</vt:lpstr>
      <vt:lpstr>Valuing Non-Market Goods &amp; Services</vt:lpstr>
      <vt:lpstr>What is this vista worth?  To whom? Break up ranch for housing development or a WalMart?</vt:lpstr>
      <vt:lpstr>How much are ecosystem services worth?</vt:lpstr>
      <vt:lpstr>Intertemporal Calculations</vt:lpstr>
      <vt:lpstr>Everglades: A river of grass How should decision-makers 100 years ago consider the value of this to us today? </vt:lpstr>
      <vt:lpstr>FIELDS OF CANE United States Sugar's Clewiston sugar cane refinery. A $1.75 billion deal to sell land and assets to Florida was reduced to 72,800 acres, in separate parcels, for $536 million.</vt:lpstr>
      <vt:lpstr>Inter-Group Differences (Interest Groups)</vt:lpstr>
      <vt:lpstr>PowerPoint Presentation</vt:lpstr>
      <vt:lpstr>Income Elasticities: Environmental/Cultural Goods</vt:lpstr>
      <vt:lpstr>Interpersonal Comparisons of Utility</vt:lpstr>
      <vt:lpstr>Income (Wealth) Considerations in Preservation vs Development Decisions</vt:lpstr>
      <vt:lpstr>Inter-Generational Rivalry</vt:lpstr>
      <vt:lpstr>Cultural Conflicts</vt:lpstr>
      <vt:lpstr>Restoration of Natural Water Flow in the Florida Everglades – A Case Study</vt:lpstr>
      <vt:lpstr>PowerPoint Presentation</vt:lpstr>
      <vt:lpstr>Everglades Restoration will be economically as well as environmentally sustainable</vt:lpstr>
      <vt:lpstr>Benefits of Everglades Restoration</vt:lpstr>
      <vt:lpstr>Economic Benefits of Restoration</vt:lpstr>
      <vt:lpstr>Impact of Restoration on Local Employment</vt:lpstr>
      <vt:lpstr>Land Use Conflicts in Yellowstone:  A Case Study in Sustainability</vt:lpstr>
      <vt:lpstr>Yellowstone: America’s First National Park</vt:lpstr>
      <vt:lpstr>Land Use Conflicts in Yellowstone:  A Case Study in Sustainability</vt:lpstr>
      <vt:lpstr>Bison Roaming onto Public Land</vt:lpstr>
      <vt:lpstr>Wildlife vs Livestock Brucellosis in GYE</vt:lpstr>
      <vt:lpstr>Hazing Bison Back into YNP</vt:lpstr>
      <vt:lpstr>Brucellosis: an infectious disease caused by contact with animals carrying the Brucella bacteria. </vt:lpstr>
      <vt:lpstr>Conflict: Rancher’s property rights</vt:lpstr>
      <vt:lpstr>Wolves in the Greater Yellowstone Ecosystem  Wolves were removed from the ecosystem by the 1930’s but were brought back in 1995.  ecosystem reasons  tourism  impact on ranchers </vt:lpstr>
      <vt:lpstr>Endangered Species Protection of Reintroduced Wolves</vt:lpstr>
      <vt:lpstr>Winter Use Restrictions (Snowmobiles)</vt:lpstr>
      <vt:lpstr>Conflict: Gateway Communities, Tourists, and Environmentalists</vt:lpstr>
      <vt:lpstr>Conflict: Gateway Communities, Tourists, and Environmentalists</vt:lpstr>
      <vt:lpstr>Conflict: Gateway Communities, Tourists, and Environmentalists</vt:lpstr>
      <vt:lpstr>Bioprospecting in Geothermal Features</vt:lpstr>
      <vt:lpstr>Bio-prospecting Conflict</vt:lpstr>
      <vt:lpstr>ECSLED in Greater Yellowstone Ecosystem</vt:lpstr>
      <vt:lpstr>Yellowstone Studies Center</vt:lpstr>
      <vt:lpstr>Florida Keys Marine Sanctuary</vt:lpstr>
      <vt:lpstr>Conflict over Public Water Use: To fish or not to fish </vt:lpstr>
      <vt:lpstr>Similar Conflicts – Very Different Geography</vt:lpstr>
    </vt:vector>
  </TitlesOfParts>
  <Company>Indiana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Social and Ecological Conflicts inherent in sustainable local economic  development projects in a global economy    International Conference on Sciences and Social Sciences  for Sustainable Development At  Rajabhat Maha Sarakham University, Thailand 21-22 July 2011</dc:title>
  <dc:creator>jconant</dc:creator>
  <cp:lastModifiedBy>Windows User</cp:lastModifiedBy>
  <cp:revision>124</cp:revision>
  <dcterms:created xsi:type="dcterms:W3CDTF">2011-05-17T14:30:27Z</dcterms:created>
  <dcterms:modified xsi:type="dcterms:W3CDTF">2016-04-01T20:14:29Z</dcterms:modified>
</cp:coreProperties>
</file>