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notesSlides/notesSlide13.xml" ContentType="application/vnd.openxmlformats-officedocument.presentationml.notesSlide+xml"/>
  <Override PartName="/ppt/charts/chart5.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6.xml" ContentType="application/vnd.openxmlformats-officedocument.drawingml.chart+xml"/>
  <Override PartName="/ppt/notesSlides/notesSlide1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17.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style1.xml" ContentType="application/vnd.ms-office.chartstyle+xml"/>
  <Override PartName="/ppt/charts/colors1.xml" ContentType="application/vnd.ms-office.chartcolorstyle+xml"/>
  <Override PartName="/ppt/charts/chart11.xml" ContentType="application/vnd.openxmlformats-officedocument.drawingml.chart+xml"/>
  <Override PartName="/ppt/charts/style2.xml" ContentType="application/vnd.ms-office.chartstyle+xml"/>
  <Override PartName="/ppt/charts/colors2.xml" ContentType="application/vnd.ms-office.chartcolorstyle+xml"/>
  <Override PartName="/ppt/charts/chart12.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charts/chart13.xml" ContentType="application/vnd.openxmlformats-officedocument.drawingml.chart+xml"/>
  <Override PartName="/ppt/charts/style4.xml" ContentType="application/vnd.ms-office.chartstyle+xml"/>
  <Override PartName="/ppt/charts/colors4.xml" ContentType="application/vnd.ms-office.chartcolorstyle+xml"/>
  <Override PartName="/ppt/charts/chart14.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5.xml" ContentType="application/vnd.openxmlformats-officedocument.drawingml.chart+xml"/>
  <Override PartName="/ppt/notesSlides/notesSlide22.xml" ContentType="application/vnd.openxmlformats-officedocument.presentationml.notesSlide+xml"/>
  <Override PartName="/ppt/charts/chart16.xml" ContentType="application/vnd.openxmlformats-officedocument.drawingml.chart+xml"/>
  <Override PartName="/ppt/notesSlides/notesSlide23.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Lst>
  <p:notesMasterIdLst>
    <p:notesMasterId r:id="rId39"/>
  </p:notesMasterIdLst>
  <p:sldIdLst>
    <p:sldId id="256" r:id="rId2"/>
    <p:sldId id="290" r:id="rId3"/>
    <p:sldId id="284" r:id="rId4"/>
    <p:sldId id="285" r:id="rId5"/>
    <p:sldId id="257" r:id="rId6"/>
    <p:sldId id="276" r:id="rId7"/>
    <p:sldId id="277" r:id="rId8"/>
    <p:sldId id="286" r:id="rId9"/>
    <p:sldId id="258" r:id="rId10"/>
    <p:sldId id="259" r:id="rId11"/>
    <p:sldId id="278" r:id="rId12"/>
    <p:sldId id="279" r:id="rId13"/>
    <p:sldId id="287" r:id="rId14"/>
    <p:sldId id="292" r:id="rId15"/>
    <p:sldId id="260" r:id="rId16"/>
    <p:sldId id="273" r:id="rId17"/>
    <p:sldId id="281" r:id="rId18"/>
    <p:sldId id="288" r:id="rId19"/>
    <p:sldId id="261" r:id="rId20"/>
    <p:sldId id="262" r:id="rId21"/>
    <p:sldId id="263" r:id="rId22"/>
    <p:sldId id="264" r:id="rId23"/>
    <p:sldId id="265" r:id="rId24"/>
    <p:sldId id="282" r:id="rId25"/>
    <p:sldId id="275" r:id="rId26"/>
    <p:sldId id="283" r:id="rId27"/>
    <p:sldId id="289" r:id="rId28"/>
    <p:sldId id="267" r:id="rId29"/>
    <p:sldId id="268" r:id="rId30"/>
    <p:sldId id="269" r:id="rId31"/>
    <p:sldId id="270" r:id="rId32"/>
    <p:sldId id="271" r:id="rId33"/>
    <p:sldId id="272" r:id="rId34"/>
    <p:sldId id="291" r:id="rId35"/>
    <p:sldId id="280" r:id="rId36"/>
    <p:sldId id="293" r:id="rId37"/>
    <p:sldId id="294"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248" autoAdjust="0"/>
  </p:normalViewPr>
  <p:slideViewPr>
    <p:cSldViewPr snapToGrid="0" snapToObjects="1">
      <p:cViewPr varScale="1">
        <p:scale>
          <a:sx n="55" d="100"/>
          <a:sy n="55" d="100"/>
        </p:scale>
        <p:origin x="2170"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xml"/><Relationship Id="rId1" Type="http://schemas.microsoft.com/office/2011/relationships/chartStyle" Target="style1.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xml"/><Relationship Id="rId1" Type="http://schemas.microsoft.com/office/2011/relationships/chartStyle" Target="style2.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3.xml"/><Relationship Id="rId1" Type="http://schemas.microsoft.com/office/2011/relationships/chartStyle" Target="style3.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4.xml"/><Relationship Id="rId1" Type="http://schemas.microsoft.com/office/2011/relationships/chartStyle" Target="style4.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5.xml"/><Relationship Id="rId1" Type="http://schemas.microsoft.com/office/2011/relationships/chartStyle" Target="style5.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Sales</c:v>
                </c:pt>
              </c:strCache>
            </c:strRef>
          </c:tx>
          <c:dPt>
            <c:idx val="2"/>
            <c:bubble3D val="0"/>
            <c:spPr>
              <a:solidFill>
                <a:schemeClr val="accent2">
                  <a:lumMod val="50000"/>
                </a:schemeClr>
              </a:solidFill>
            </c:spPr>
            <c:extLst xmlns:c16r2="http://schemas.microsoft.com/office/drawing/2015/06/chart">
              <c:ext xmlns:c16="http://schemas.microsoft.com/office/drawing/2014/chart" uri="{C3380CC4-5D6E-409C-BE32-E72D297353CC}">
                <c16:uniqueId val="{00000001-236E-4734-B2C4-20BAF80D4B60}"/>
              </c:ext>
            </c:extLst>
          </c:dPt>
          <c:dLbls>
            <c:dLbl>
              <c:idx val="2"/>
              <c:layout>
                <c:manualLayout>
                  <c:x val="-2.0548720472440898E-3"/>
                  <c:y val="-6.3335319104848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236E-4734-B2C4-20BAF80D4B60}"/>
                </c:ex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Sheet1!$A$2:$A$5</c:f>
              <c:strCache>
                <c:ptCount val="4"/>
                <c:pt idx="0">
                  <c:v>School Campus</c:v>
                </c:pt>
                <c:pt idx="1">
                  <c:v>In the same town</c:v>
                </c:pt>
                <c:pt idx="2">
                  <c:v>In a different town</c:v>
                </c:pt>
                <c:pt idx="3">
                  <c:v>Declined to answer</c:v>
                </c:pt>
              </c:strCache>
            </c:strRef>
          </c:cat>
          <c:val>
            <c:numRef>
              <c:f>Sheet1!$B$2:$B$5</c:f>
              <c:numCache>
                <c:formatCode>General</c:formatCode>
                <c:ptCount val="4"/>
                <c:pt idx="0">
                  <c:v>28.1</c:v>
                </c:pt>
                <c:pt idx="1">
                  <c:v>40.6</c:v>
                </c:pt>
                <c:pt idx="2">
                  <c:v>25</c:v>
                </c:pt>
                <c:pt idx="3">
                  <c:v>6.3</c:v>
                </c:pt>
              </c:numCache>
            </c:numRef>
          </c:val>
          <c:extLst xmlns:c16r2="http://schemas.microsoft.com/office/drawing/2015/06/chart">
            <c:ext xmlns:c16="http://schemas.microsoft.com/office/drawing/2014/chart" uri="{C3380CC4-5D6E-409C-BE32-E72D297353CC}">
              <c16:uniqueId val="{00000002-236E-4734-B2C4-20BAF80D4B60}"/>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6"/>
              </a:solidFill>
              <a:ln>
                <a:noFill/>
              </a:ln>
              <a:effectLst>
                <a:outerShdw blurRad="50800" dist="25400" algn="bl" rotWithShape="0">
                  <a:srgbClr val="000000">
                    <a:alpha val="60000"/>
                  </a:srgbClr>
                </a:outerShdw>
              </a:effectLst>
            </c:spPr>
            <c:extLst xmlns:c16r2="http://schemas.microsoft.com/office/drawing/2015/06/chart">
              <c:ext xmlns:c16="http://schemas.microsoft.com/office/drawing/2014/chart" uri="{C3380CC4-5D6E-409C-BE32-E72D297353CC}">
                <c16:uniqueId val="{00000002-DAF8-460B-B1E2-1BD1BBF67BB5}"/>
              </c:ext>
            </c:extLst>
          </c:dPt>
          <c:dPt>
            <c:idx val="1"/>
            <c:bubble3D val="0"/>
            <c:spPr>
              <a:solidFill>
                <a:schemeClr val="accent5"/>
              </a:solidFill>
              <a:ln>
                <a:noFill/>
              </a:ln>
              <a:effectLst>
                <a:outerShdw blurRad="50800" dist="25400" algn="bl" rotWithShape="0">
                  <a:srgbClr val="000000">
                    <a:alpha val="60000"/>
                  </a:srgbClr>
                </a:outerShdw>
              </a:effectLst>
            </c:spPr>
          </c:dPt>
          <c:dPt>
            <c:idx val="2"/>
            <c:bubble3D val="0"/>
            <c:spPr>
              <a:solidFill>
                <a:schemeClr val="accent4"/>
              </a:solidFill>
              <a:ln>
                <a:noFill/>
              </a:ln>
              <a:effectLst>
                <a:outerShdw blurRad="50800" dist="25400" algn="bl" rotWithShape="0">
                  <a:srgbClr val="000000">
                    <a:alpha val="60000"/>
                  </a:srgbClr>
                </a:outerShdw>
              </a:effectLst>
            </c:spPr>
            <c:extLst xmlns:c16r2="http://schemas.microsoft.com/office/drawing/2015/06/chart">
              <c:ext xmlns:c16="http://schemas.microsoft.com/office/drawing/2014/chart" uri="{C3380CC4-5D6E-409C-BE32-E72D297353CC}">
                <c16:uniqueId val="{00000001-DAF8-460B-B1E2-1BD1BBF67BB5}"/>
              </c:ext>
            </c:extLst>
          </c:dPt>
          <c:dLbls>
            <c:dLbl>
              <c:idx val="0"/>
              <c:delete val="1"/>
              <c:extLst xmlns:c16r2="http://schemas.microsoft.com/office/drawing/2015/06/chart">
                <c:ext xmlns:c16="http://schemas.microsoft.com/office/drawing/2014/chart" uri="{C3380CC4-5D6E-409C-BE32-E72D297353CC}">
                  <c16:uniqueId val="{00000002-DAF8-460B-B1E2-1BD1BBF67BB5}"/>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800" b="0"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1"/>
            <c:leaderLines>
              <c:spPr>
                <a:ln w="12700" cap="flat" cmpd="sng" algn="ctr">
                  <a:solidFill>
                    <a:schemeClr val="tx1">
                      <a:shade val="95000"/>
                      <a:satMod val="105000"/>
                    </a:schemeClr>
                  </a:solidFill>
                  <a:prstDash val="solid"/>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Yes</c:v>
                </c:pt>
                <c:pt idx="1">
                  <c:v>No</c:v>
                </c:pt>
                <c:pt idx="2">
                  <c:v>Declined to answer</c:v>
                </c:pt>
              </c:strCache>
            </c:strRef>
          </c:cat>
          <c:val>
            <c:numRef>
              <c:f>Sheet1!$B$2:$B$4</c:f>
              <c:numCache>
                <c:formatCode>General</c:formatCode>
                <c:ptCount val="3"/>
                <c:pt idx="0">
                  <c:v>0</c:v>
                </c:pt>
                <c:pt idx="1">
                  <c:v>0.66700000000000004</c:v>
                </c:pt>
                <c:pt idx="2">
                  <c:v>0.33300000000000002</c:v>
                </c:pt>
              </c:numCache>
            </c:numRef>
          </c:val>
          <c:extLst xmlns:c16r2="http://schemas.microsoft.com/office/drawing/2015/06/chart">
            <c:ext xmlns:c16="http://schemas.microsoft.com/office/drawing/2014/chart" uri="{C3380CC4-5D6E-409C-BE32-E72D297353CC}">
              <c16:uniqueId val="{00000003-DAF8-460B-B1E2-1BD1BBF67BB5}"/>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12700" cap="flat" cmpd="sng" algn="ctr">
      <a:noFill/>
      <a:prstDash val="solid"/>
    </a:ln>
    <a:effectLst/>
  </c:spPr>
  <c:txPr>
    <a:bodyPr/>
    <a:lstStyle/>
    <a:p>
      <a:pPr>
        <a:defRPr sz="18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6"/>
              </a:solidFill>
              <a:ln>
                <a:noFill/>
              </a:ln>
              <a:effectLst>
                <a:outerShdw blurRad="50800" dist="25400" algn="bl" rotWithShape="0">
                  <a:srgbClr val="000000">
                    <a:alpha val="60000"/>
                  </a:srgbClr>
                </a:outerShdw>
              </a:effectLst>
            </c:spPr>
            <c:extLst xmlns:c16r2="http://schemas.microsoft.com/office/drawing/2015/06/chart">
              <c:ext xmlns:c16="http://schemas.microsoft.com/office/drawing/2014/chart" uri="{C3380CC4-5D6E-409C-BE32-E72D297353CC}">
                <c16:uniqueId val="{00000002-D97A-4913-A321-F3033A85EA8C}"/>
              </c:ext>
            </c:extLst>
          </c:dPt>
          <c:dPt>
            <c:idx val="1"/>
            <c:bubble3D val="0"/>
            <c:spPr>
              <a:solidFill>
                <a:schemeClr val="accent5"/>
              </a:solidFill>
              <a:ln>
                <a:noFill/>
              </a:ln>
              <a:effectLst>
                <a:outerShdw blurRad="50800" dist="25400" algn="bl" rotWithShape="0">
                  <a:srgbClr val="000000">
                    <a:alpha val="60000"/>
                  </a:srgbClr>
                </a:outerShdw>
              </a:effectLst>
            </c:spPr>
          </c:dPt>
          <c:dPt>
            <c:idx val="2"/>
            <c:bubble3D val="0"/>
            <c:spPr>
              <a:solidFill>
                <a:schemeClr val="accent4"/>
              </a:solidFill>
              <a:ln>
                <a:noFill/>
              </a:ln>
              <a:effectLst>
                <a:outerShdw blurRad="50800" dist="25400" algn="bl" rotWithShape="0">
                  <a:srgbClr val="000000">
                    <a:alpha val="60000"/>
                  </a:srgbClr>
                </a:outerShdw>
              </a:effectLst>
            </c:spPr>
            <c:extLst xmlns:c16r2="http://schemas.microsoft.com/office/drawing/2015/06/chart">
              <c:ext xmlns:c16="http://schemas.microsoft.com/office/drawing/2014/chart" uri="{C3380CC4-5D6E-409C-BE32-E72D297353CC}">
                <c16:uniqueId val="{00000001-D97A-4913-A321-F3033A85EA8C}"/>
              </c:ext>
            </c:extLst>
          </c:dPt>
          <c:dLbls>
            <c:dLbl>
              <c:idx val="0"/>
              <c:delete val="1"/>
              <c:extLst xmlns:c16r2="http://schemas.microsoft.com/office/drawing/2015/06/chart">
                <c:ext xmlns:c16="http://schemas.microsoft.com/office/drawing/2014/chart" uri="{C3380CC4-5D6E-409C-BE32-E72D297353CC}">
                  <c16:uniqueId val="{00000002-D97A-4913-A321-F3033A85EA8C}"/>
                </c:ext>
                <c:ext xmlns:c15="http://schemas.microsoft.com/office/drawing/2012/chart" uri="{CE6537A1-D6FC-4f65-9D91-7224C49458BB}"/>
              </c:extLst>
            </c:dLbl>
            <c:dLbl>
              <c:idx val="2"/>
              <c:layout>
                <c:manualLayout>
                  <c:x val="0.14254856277061401"/>
                  <c:y val="-4.0653285595365803E-4"/>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97A-4913-A321-F3033A85EA8C}"/>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12700" cap="flat" cmpd="sng" algn="ctr">
                  <a:solidFill>
                    <a:schemeClr val="tx1">
                      <a:shade val="95000"/>
                      <a:satMod val="105000"/>
                    </a:schemeClr>
                  </a:solidFill>
                  <a:prstDash val="solid"/>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Yes</c:v>
                </c:pt>
                <c:pt idx="1">
                  <c:v>No</c:v>
                </c:pt>
                <c:pt idx="2">
                  <c:v>Declined to Answer</c:v>
                </c:pt>
              </c:strCache>
            </c:strRef>
          </c:cat>
          <c:val>
            <c:numRef>
              <c:f>Sheet1!$B$2:$B$4</c:f>
              <c:numCache>
                <c:formatCode>General</c:formatCode>
                <c:ptCount val="3"/>
                <c:pt idx="0">
                  <c:v>0</c:v>
                </c:pt>
                <c:pt idx="1">
                  <c:v>96.7</c:v>
                </c:pt>
                <c:pt idx="2">
                  <c:v>3.3</c:v>
                </c:pt>
              </c:numCache>
            </c:numRef>
          </c:val>
          <c:extLst xmlns:c16r2="http://schemas.microsoft.com/office/drawing/2015/06/chart">
            <c:ext xmlns:c16="http://schemas.microsoft.com/office/drawing/2014/chart" uri="{C3380CC4-5D6E-409C-BE32-E72D297353CC}">
              <c16:uniqueId val="{00000003-D97A-4913-A321-F3033A85EA8C}"/>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12700" cap="flat" cmpd="sng" algn="ctr">
      <a:noFill/>
      <a:prstDash val="solid"/>
    </a:ln>
    <a:effectLst/>
  </c:spPr>
  <c:txPr>
    <a:bodyPr/>
    <a:lstStyle/>
    <a:p>
      <a:pPr>
        <a:defRPr sz="18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6"/>
              </a:solidFill>
              <a:ln>
                <a:noFill/>
              </a:ln>
              <a:effectLst>
                <a:outerShdw blurRad="50800" dist="25400" algn="bl" rotWithShape="0">
                  <a:srgbClr val="000000">
                    <a:alpha val="60000"/>
                  </a:srgbClr>
                </a:outerShdw>
              </a:effectLst>
            </c:spPr>
            <c:extLst xmlns:c16r2="http://schemas.microsoft.com/office/drawing/2015/06/chart">
              <c:ext xmlns:c16="http://schemas.microsoft.com/office/drawing/2014/chart" uri="{C3380CC4-5D6E-409C-BE32-E72D297353CC}">
                <c16:uniqueId val="{00000002-EB42-4830-8CFF-5E1999497C54}"/>
              </c:ext>
            </c:extLst>
          </c:dPt>
          <c:dPt>
            <c:idx val="1"/>
            <c:bubble3D val="0"/>
            <c:spPr>
              <a:solidFill>
                <a:schemeClr val="accent5"/>
              </a:solidFill>
              <a:ln>
                <a:noFill/>
              </a:ln>
              <a:effectLst>
                <a:outerShdw blurRad="50800" dist="25400" algn="bl" rotWithShape="0">
                  <a:srgbClr val="000000">
                    <a:alpha val="60000"/>
                  </a:srgbClr>
                </a:outerShdw>
              </a:effectLst>
            </c:spPr>
            <c:extLst xmlns:c16r2="http://schemas.microsoft.com/office/drawing/2015/06/chart">
              <c:ext xmlns:c16="http://schemas.microsoft.com/office/drawing/2014/chart" uri="{C3380CC4-5D6E-409C-BE32-E72D297353CC}">
                <c16:uniqueId val="{00000002-B1D9-4A97-89CE-6C5DC01EB327}"/>
              </c:ext>
            </c:extLst>
          </c:dPt>
          <c:dPt>
            <c:idx val="2"/>
            <c:bubble3D val="0"/>
            <c:spPr>
              <a:solidFill>
                <a:schemeClr val="accent4"/>
              </a:solidFill>
              <a:ln>
                <a:noFill/>
              </a:ln>
              <a:effectLst>
                <a:outerShdw blurRad="50800" dist="25400" algn="bl" rotWithShape="0">
                  <a:srgbClr val="000000">
                    <a:alpha val="60000"/>
                  </a:srgbClr>
                </a:outerShdw>
              </a:effectLst>
            </c:spPr>
            <c:extLst xmlns:c16r2="http://schemas.microsoft.com/office/drawing/2015/06/chart">
              <c:ext xmlns:c16="http://schemas.microsoft.com/office/drawing/2014/chart" uri="{C3380CC4-5D6E-409C-BE32-E72D297353CC}">
                <c16:uniqueId val="{00000001-EB42-4830-8CFF-5E1999497C54}"/>
              </c:ext>
            </c:extLst>
          </c:dPt>
          <c:dLbls>
            <c:dLbl>
              <c:idx val="0"/>
              <c:delete val="1"/>
              <c:extLst xmlns:c16r2="http://schemas.microsoft.com/office/drawing/2015/06/chart">
                <c:ext xmlns:c16="http://schemas.microsoft.com/office/drawing/2014/chart" uri="{C3380CC4-5D6E-409C-BE32-E72D297353CC}">
                  <c16:uniqueId val="{00000002-EB42-4830-8CFF-5E1999497C54}"/>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800" b="0"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1"/>
            <c:leaderLines>
              <c:spPr>
                <a:ln w="12700" cap="flat" cmpd="sng" algn="ctr">
                  <a:solidFill>
                    <a:schemeClr val="tx1">
                      <a:shade val="95000"/>
                      <a:satMod val="105000"/>
                    </a:schemeClr>
                  </a:solidFill>
                  <a:prstDash val="solid"/>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Yes</c:v>
                </c:pt>
                <c:pt idx="1">
                  <c:v>No</c:v>
                </c:pt>
                <c:pt idx="2">
                  <c:v>Declined to answer</c:v>
                </c:pt>
              </c:strCache>
            </c:strRef>
          </c:cat>
          <c:val>
            <c:numRef>
              <c:f>Sheet1!$B$2:$B$4</c:f>
              <c:numCache>
                <c:formatCode>General</c:formatCode>
                <c:ptCount val="3"/>
                <c:pt idx="0">
                  <c:v>0</c:v>
                </c:pt>
                <c:pt idx="1">
                  <c:v>0.66700000000000004</c:v>
                </c:pt>
                <c:pt idx="2">
                  <c:v>0.33300000000000002</c:v>
                </c:pt>
              </c:numCache>
            </c:numRef>
          </c:val>
          <c:extLst xmlns:c16r2="http://schemas.microsoft.com/office/drawing/2015/06/chart">
            <c:ext xmlns:c16="http://schemas.microsoft.com/office/drawing/2014/chart" uri="{C3380CC4-5D6E-409C-BE32-E72D297353CC}">
              <c16:uniqueId val="{00000003-EB42-4830-8CFF-5E1999497C54}"/>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12700" cap="flat" cmpd="sng" algn="ctr">
      <a:noFill/>
      <a:prstDash val="solid"/>
    </a:ln>
    <a:effectLst/>
  </c:spPr>
  <c:txPr>
    <a:bodyPr/>
    <a:lstStyle/>
    <a:p>
      <a:pPr>
        <a:defRPr sz="18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6"/>
              </a:solidFill>
              <a:ln>
                <a:noFill/>
              </a:ln>
              <a:effectLst>
                <a:outerShdw blurRad="50800" dist="25400" algn="bl" rotWithShape="0">
                  <a:srgbClr val="000000">
                    <a:alpha val="60000"/>
                  </a:srgbClr>
                </a:outerShdw>
              </a:effectLst>
            </c:spPr>
            <c:extLst xmlns:c16r2="http://schemas.microsoft.com/office/drawing/2015/06/chart">
              <c:ext xmlns:c16="http://schemas.microsoft.com/office/drawing/2014/chart" uri="{C3380CC4-5D6E-409C-BE32-E72D297353CC}">
                <c16:uniqueId val="{00000002-B651-473C-8EBD-2A8CCC35D253}"/>
              </c:ext>
            </c:extLst>
          </c:dPt>
          <c:dPt>
            <c:idx val="1"/>
            <c:bubble3D val="0"/>
            <c:spPr>
              <a:solidFill>
                <a:schemeClr val="accent5"/>
              </a:solidFill>
              <a:ln>
                <a:noFill/>
              </a:ln>
              <a:effectLst>
                <a:outerShdw blurRad="50800" dist="25400" algn="bl" rotWithShape="0">
                  <a:srgbClr val="000000">
                    <a:alpha val="60000"/>
                  </a:srgbClr>
                </a:outerShdw>
              </a:effectLst>
            </c:spPr>
          </c:dPt>
          <c:dPt>
            <c:idx val="2"/>
            <c:bubble3D val="0"/>
            <c:spPr>
              <a:solidFill>
                <a:schemeClr val="accent4"/>
              </a:solidFill>
              <a:ln>
                <a:noFill/>
              </a:ln>
              <a:effectLst>
                <a:outerShdw blurRad="50800" dist="25400" algn="bl" rotWithShape="0">
                  <a:srgbClr val="000000">
                    <a:alpha val="60000"/>
                  </a:srgbClr>
                </a:outerShdw>
              </a:effectLst>
            </c:spPr>
            <c:extLst xmlns:c16r2="http://schemas.microsoft.com/office/drawing/2015/06/chart">
              <c:ext xmlns:c16="http://schemas.microsoft.com/office/drawing/2014/chart" uri="{C3380CC4-5D6E-409C-BE32-E72D297353CC}">
                <c16:uniqueId val="{00000001-B651-473C-8EBD-2A8CCC35D253}"/>
              </c:ext>
            </c:extLst>
          </c:dPt>
          <c:dLbls>
            <c:dLbl>
              <c:idx val="0"/>
              <c:delete val="1"/>
              <c:extLst xmlns:c16r2="http://schemas.microsoft.com/office/drawing/2015/06/chart">
                <c:ext xmlns:c16="http://schemas.microsoft.com/office/drawing/2014/chart" uri="{C3380CC4-5D6E-409C-BE32-E72D297353CC}">
                  <c16:uniqueId val="{00000002-B651-473C-8EBD-2A8CCC35D253}"/>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12700" cap="flat" cmpd="sng" algn="ctr">
                  <a:solidFill>
                    <a:schemeClr val="tx1">
                      <a:shade val="95000"/>
                      <a:satMod val="105000"/>
                    </a:schemeClr>
                  </a:solidFill>
                  <a:prstDash val="solid"/>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Yes</c:v>
                </c:pt>
                <c:pt idx="1">
                  <c:v>No</c:v>
                </c:pt>
                <c:pt idx="2">
                  <c:v>Declined to answer</c:v>
                </c:pt>
              </c:strCache>
            </c:strRef>
          </c:cat>
          <c:val>
            <c:numRef>
              <c:f>Sheet1!$B$2:$B$4</c:f>
              <c:numCache>
                <c:formatCode>General</c:formatCode>
                <c:ptCount val="3"/>
                <c:pt idx="0">
                  <c:v>0</c:v>
                </c:pt>
                <c:pt idx="1">
                  <c:v>93.3</c:v>
                </c:pt>
                <c:pt idx="2">
                  <c:v>6.7</c:v>
                </c:pt>
              </c:numCache>
            </c:numRef>
          </c:val>
          <c:extLst xmlns:c16r2="http://schemas.microsoft.com/office/drawing/2015/06/chart">
            <c:ext xmlns:c16="http://schemas.microsoft.com/office/drawing/2014/chart" uri="{C3380CC4-5D6E-409C-BE32-E72D297353CC}">
              <c16:uniqueId val="{00000003-B651-473C-8EBD-2A8CCC35D253}"/>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12700" cap="flat" cmpd="sng" algn="ctr">
      <a:noFill/>
      <a:prstDash val="solid"/>
    </a:ln>
    <a:effectLst/>
  </c:spPr>
  <c:txPr>
    <a:bodyPr/>
    <a:lstStyle/>
    <a:p>
      <a:pPr>
        <a:defRPr sz="18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6"/>
              </a:solidFill>
              <a:ln>
                <a:noFill/>
              </a:ln>
              <a:effectLst>
                <a:outerShdw blurRad="50800" dist="25400" algn="bl" rotWithShape="0">
                  <a:srgbClr val="000000">
                    <a:alpha val="60000"/>
                  </a:srgbClr>
                </a:outerShdw>
              </a:effectLst>
            </c:spPr>
            <c:extLst xmlns:c16r2="http://schemas.microsoft.com/office/drawing/2015/06/chart">
              <c:ext xmlns:c16="http://schemas.microsoft.com/office/drawing/2014/chart" uri="{C3380CC4-5D6E-409C-BE32-E72D297353CC}">
                <c16:uniqueId val="{00000002-DF34-4E04-AA01-7A1FD1D1F59C}"/>
              </c:ext>
            </c:extLst>
          </c:dPt>
          <c:dPt>
            <c:idx val="1"/>
            <c:bubble3D val="0"/>
            <c:spPr>
              <a:solidFill>
                <a:schemeClr val="accent5"/>
              </a:solidFill>
              <a:ln>
                <a:noFill/>
              </a:ln>
              <a:effectLst>
                <a:outerShdw blurRad="50800" dist="25400" algn="bl" rotWithShape="0">
                  <a:srgbClr val="000000">
                    <a:alpha val="60000"/>
                  </a:srgbClr>
                </a:outerShdw>
              </a:effectLst>
            </c:spPr>
          </c:dPt>
          <c:dPt>
            <c:idx val="2"/>
            <c:bubble3D val="0"/>
            <c:spPr>
              <a:solidFill>
                <a:schemeClr val="accent4"/>
              </a:solidFill>
              <a:ln>
                <a:noFill/>
              </a:ln>
              <a:effectLst>
                <a:outerShdw blurRad="50800" dist="25400" algn="bl" rotWithShape="0">
                  <a:srgbClr val="000000">
                    <a:alpha val="60000"/>
                  </a:srgbClr>
                </a:outerShdw>
              </a:effectLst>
            </c:spPr>
            <c:extLst xmlns:c16r2="http://schemas.microsoft.com/office/drawing/2015/06/chart">
              <c:ext xmlns:c16="http://schemas.microsoft.com/office/drawing/2014/chart" uri="{C3380CC4-5D6E-409C-BE32-E72D297353CC}">
                <c16:uniqueId val="{00000001-DF34-4E04-AA01-7A1FD1D1F59C}"/>
              </c:ext>
            </c:extLst>
          </c:dPt>
          <c:dLbls>
            <c:dLbl>
              <c:idx val="0"/>
              <c:delete val="1"/>
              <c:extLst xmlns:c16r2="http://schemas.microsoft.com/office/drawing/2015/06/chart">
                <c:ext xmlns:c16="http://schemas.microsoft.com/office/drawing/2014/chart" uri="{C3380CC4-5D6E-409C-BE32-E72D297353CC}">
                  <c16:uniqueId val="{00000002-DF34-4E04-AA01-7A1FD1D1F59C}"/>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12700" cap="flat" cmpd="sng" algn="ctr">
                  <a:solidFill>
                    <a:schemeClr val="tx1">
                      <a:shade val="95000"/>
                      <a:satMod val="105000"/>
                    </a:schemeClr>
                  </a:solidFill>
                  <a:prstDash val="solid"/>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Yes</c:v>
                </c:pt>
                <c:pt idx="1">
                  <c:v>No</c:v>
                </c:pt>
                <c:pt idx="2">
                  <c:v>Declined to answer</c:v>
                </c:pt>
              </c:strCache>
            </c:strRef>
          </c:cat>
          <c:val>
            <c:numRef>
              <c:f>Sheet1!$B$2:$B$4</c:f>
              <c:numCache>
                <c:formatCode>General</c:formatCode>
                <c:ptCount val="3"/>
                <c:pt idx="0">
                  <c:v>0</c:v>
                </c:pt>
                <c:pt idx="1">
                  <c:v>33.299999999999997</c:v>
                </c:pt>
                <c:pt idx="2">
                  <c:v>66.7</c:v>
                </c:pt>
              </c:numCache>
            </c:numRef>
          </c:val>
          <c:extLst xmlns:c16r2="http://schemas.microsoft.com/office/drawing/2015/06/chart">
            <c:ext xmlns:c16="http://schemas.microsoft.com/office/drawing/2014/chart" uri="{C3380CC4-5D6E-409C-BE32-E72D297353CC}">
              <c16:uniqueId val="{00000003-DF34-4E04-AA01-7A1FD1D1F59C}"/>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12700" cap="flat" cmpd="sng" algn="ctr">
      <a:noFill/>
      <a:prstDash val="solid"/>
    </a:ln>
    <a:effectLst/>
  </c:spPr>
  <c:txPr>
    <a:bodyPr/>
    <a:lstStyle/>
    <a:p>
      <a:pPr>
        <a:defRPr sz="18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Sales</c:v>
                </c:pt>
              </c:strCache>
            </c:strRef>
          </c:tx>
          <c:dLbls>
            <c:spPr>
              <a:noFill/>
              <a:ln>
                <a:noFill/>
              </a:ln>
              <a:effectLst/>
            </c:sp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Sheet1!$A$2:$A$4</c:f>
              <c:strCache>
                <c:ptCount val="3"/>
                <c:pt idx="0">
                  <c:v>Yes</c:v>
                </c:pt>
                <c:pt idx="1">
                  <c:v>No</c:v>
                </c:pt>
                <c:pt idx="2">
                  <c:v>Declined to Answer</c:v>
                </c:pt>
              </c:strCache>
            </c:strRef>
          </c:cat>
          <c:val>
            <c:numRef>
              <c:f>Sheet1!$B$2:$B$4</c:f>
              <c:numCache>
                <c:formatCode>General</c:formatCode>
                <c:ptCount val="3"/>
                <c:pt idx="0">
                  <c:v>80.8</c:v>
                </c:pt>
                <c:pt idx="1">
                  <c:v>11.5</c:v>
                </c:pt>
                <c:pt idx="2">
                  <c:v>7.7</c:v>
                </c:pt>
              </c:numCache>
            </c:numRef>
          </c:val>
          <c:extLst xmlns:c16r2="http://schemas.microsoft.com/office/drawing/2015/06/chart">
            <c:ext xmlns:c16="http://schemas.microsoft.com/office/drawing/2014/chart" uri="{C3380CC4-5D6E-409C-BE32-E72D297353CC}">
              <c16:uniqueId val="{00000000-8FF7-495E-802C-361374FFB164}"/>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Sales</c:v>
                </c:pt>
              </c:strCache>
            </c:strRef>
          </c:tx>
          <c:dLbls>
            <c:spPr>
              <a:noFill/>
              <a:ln>
                <a:noFill/>
              </a:ln>
              <a:effectLst/>
            </c:sp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Sheet1!$A$2:$A$4</c:f>
              <c:strCache>
                <c:ptCount val="3"/>
                <c:pt idx="0">
                  <c:v>Yes</c:v>
                </c:pt>
                <c:pt idx="1">
                  <c:v>No</c:v>
                </c:pt>
                <c:pt idx="2">
                  <c:v>Declined to Answer </c:v>
                </c:pt>
              </c:strCache>
            </c:strRef>
          </c:cat>
          <c:val>
            <c:numRef>
              <c:f>Sheet1!$B$2:$B$4</c:f>
              <c:numCache>
                <c:formatCode>General</c:formatCode>
                <c:ptCount val="3"/>
                <c:pt idx="0">
                  <c:v>3.8</c:v>
                </c:pt>
                <c:pt idx="1">
                  <c:v>84.6</c:v>
                </c:pt>
                <c:pt idx="2">
                  <c:v>11.5</c:v>
                </c:pt>
              </c:numCache>
            </c:numRef>
          </c:val>
          <c:extLst xmlns:c16r2="http://schemas.microsoft.com/office/drawing/2015/06/chart">
            <c:ext xmlns:c16="http://schemas.microsoft.com/office/drawing/2014/chart" uri="{C3380CC4-5D6E-409C-BE32-E72D297353CC}">
              <c16:uniqueId val="{00000000-0680-4436-947C-0FA6835D91C8}"/>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Sales</c:v>
                </c:pt>
              </c:strCache>
            </c:strRef>
          </c:tx>
          <c:dLbls>
            <c:spPr>
              <a:noFill/>
              <a:ln>
                <a:noFill/>
              </a:ln>
              <a:effectLst/>
            </c:sp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Sheet1!$A$2:$A$4</c:f>
              <c:strCache>
                <c:ptCount val="3"/>
                <c:pt idx="0">
                  <c:v>Yes</c:v>
                </c:pt>
                <c:pt idx="1">
                  <c:v>No</c:v>
                </c:pt>
                <c:pt idx="2">
                  <c:v>Declined to Answer</c:v>
                </c:pt>
              </c:strCache>
            </c:strRef>
          </c:cat>
          <c:val>
            <c:numRef>
              <c:f>Sheet1!$B$2:$B$4</c:f>
              <c:numCache>
                <c:formatCode>General</c:formatCode>
                <c:ptCount val="3"/>
                <c:pt idx="0">
                  <c:v>19.2</c:v>
                </c:pt>
                <c:pt idx="1">
                  <c:v>73.099999999999994</c:v>
                </c:pt>
                <c:pt idx="2">
                  <c:v>7.7</c:v>
                </c:pt>
              </c:numCache>
            </c:numRef>
          </c:val>
          <c:extLst xmlns:c16r2="http://schemas.microsoft.com/office/drawing/2015/06/chart">
            <c:ext xmlns:c16="http://schemas.microsoft.com/office/drawing/2014/chart" uri="{C3380CC4-5D6E-409C-BE32-E72D297353CC}">
              <c16:uniqueId val="{00000000-5C8B-46AB-B91D-05EC08EFEECE}"/>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Sales</c:v>
                </c:pt>
              </c:strCache>
            </c:strRef>
          </c:tx>
          <c:dLbls>
            <c:spPr>
              <a:noFill/>
              <a:ln>
                <a:noFill/>
              </a:ln>
              <a:effectLst/>
            </c:sp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Sheet1!$A$2:$A$4</c:f>
              <c:strCache>
                <c:ptCount val="3"/>
                <c:pt idx="0">
                  <c:v>Yes</c:v>
                </c:pt>
                <c:pt idx="1">
                  <c:v>No</c:v>
                </c:pt>
                <c:pt idx="2">
                  <c:v>Declined to Answer</c:v>
                </c:pt>
              </c:strCache>
            </c:strRef>
          </c:cat>
          <c:val>
            <c:numRef>
              <c:f>Sheet1!$B$2:$B$4</c:f>
              <c:numCache>
                <c:formatCode>General</c:formatCode>
                <c:ptCount val="3"/>
                <c:pt idx="0">
                  <c:v>14.3</c:v>
                </c:pt>
                <c:pt idx="1">
                  <c:v>78.599999999999994</c:v>
                </c:pt>
                <c:pt idx="2">
                  <c:v>7.1</c:v>
                </c:pt>
              </c:numCache>
            </c:numRef>
          </c:val>
          <c:extLst xmlns:c16r2="http://schemas.microsoft.com/office/drawing/2015/06/chart">
            <c:ext xmlns:c16="http://schemas.microsoft.com/office/drawing/2014/chart" uri="{C3380CC4-5D6E-409C-BE32-E72D297353CC}">
              <c16:uniqueId val="{00000000-0F47-4D02-9016-22FB4298D215}"/>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Sales</c:v>
                </c:pt>
              </c:strCache>
            </c:strRef>
          </c:tx>
          <c:dLbls>
            <c:dLbl>
              <c:idx val="2"/>
              <c:delete val="1"/>
              <c:extLst xmlns:c16r2="http://schemas.microsoft.com/office/drawing/2015/06/chart">
                <c:ext xmlns:c16="http://schemas.microsoft.com/office/drawing/2014/chart" uri="{C3380CC4-5D6E-409C-BE32-E72D297353CC}">
                  <c16:uniqueId val="{00000000-1C6F-4DCC-A60D-FEDED14ED7BF}"/>
                </c:ex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Sheet1!$A$2:$A$4</c:f>
              <c:strCache>
                <c:ptCount val="3"/>
                <c:pt idx="0">
                  <c:v>Yes</c:v>
                </c:pt>
                <c:pt idx="1">
                  <c:v>No</c:v>
                </c:pt>
                <c:pt idx="2">
                  <c:v>Declined to Answer</c:v>
                </c:pt>
              </c:strCache>
            </c:strRef>
          </c:cat>
          <c:val>
            <c:numRef>
              <c:f>Sheet1!$B$2:$B$4</c:f>
              <c:numCache>
                <c:formatCode>General</c:formatCode>
                <c:ptCount val="3"/>
                <c:pt idx="0">
                  <c:v>14.3</c:v>
                </c:pt>
                <c:pt idx="1">
                  <c:v>5.7</c:v>
                </c:pt>
                <c:pt idx="2">
                  <c:v>0</c:v>
                </c:pt>
              </c:numCache>
            </c:numRef>
          </c:val>
          <c:extLst xmlns:c16r2="http://schemas.microsoft.com/office/drawing/2015/06/chart">
            <c:ext xmlns:c16="http://schemas.microsoft.com/office/drawing/2014/chart" uri="{C3380CC4-5D6E-409C-BE32-E72D297353CC}">
              <c16:uniqueId val="{00000001-1C6F-4DCC-A60D-FEDED14ED7BF}"/>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Sales</c:v>
                </c:pt>
              </c:strCache>
            </c:strRef>
          </c:tx>
          <c:dPt>
            <c:idx val="2"/>
            <c:bubble3D val="0"/>
            <c:spPr>
              <a:solidFill>
                <a:schemeClr val="accent2">
                  <a:lumMod val="50000"/>
                </a:schemeClr>
              </a:solidFill>
            </c:spPr>
            <c:extLst xmlns:c16r2="http://schemas.microsoft.com/office/drawing/2015/06/chart">
              <c:ext xmlns:c16="http://schemas.microsoft.com/office/drawing/2014/chart" uri="{C3380CC4-5D6E-409C-BE32-E72D297353CC}">
                <c16:uniqueId val="{00000001-B9E0-4260-AEB0-9B5B87233B7E}"/>
              </c:ext>
            </c:extLst>
          </c:dPt>
          <c:dLbls>
            <c:spPr>
              <a:noFill/>
              <a:ln>
                <a:noFill/>
              </a:ln>
              <a:effectLst/>
            </c:sp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Sheet1!$A$2:$A$5</c:f>
              <c:strCache>
                <c:ptCount val="4"/>
                <c:pt idx="0">
                  <c:v>Yes</c:v>
                </c:pt>
                <c:pt idx="1">
                  <c:v>No</c:v>
                </c:pt>
                <c:pt idx="2">
                  <c:v>Unsure </c:v>
                </c:pt>
                <c:pt idx="3">
                  <c:v>Declined to Answer</c:v>
                </c:pt>
              </c:strCache>
            </c:strRef>
          </c:cat>
          <c:val>
            <c:numRef>
              <c:f>Sheet1!$B$2:$B$5</c:f>
              <c:numCache>
                <c:formatCode>General</c:formatCode>
                <c:ptCount val="4"/>
                <c:pt idx="0">
                  <c:v>57.7</c:v>
                </c:pt>
                <c:pt idx="1">
                  <c:v>30.8</c:v>
                </c:pt>
                <c:pt idx="2">
                  <c:v>3.8</c:v>
                </c:pt>
                <c:pt idx="3">
                  <c:v>7.7</c:v>
                </c:pt>
              </c:numCache>
            </c:numRef>
          </c:val>
          <c:extLst xmlns:c16r2="http://schemas.microsoft.com/office/drawing/2015/06/chart">
            <c:ext xmlns:c16="http://schemas.microsoft.com/office/drawing/2014/chart" uri="{C3380CC4-5D6E-409C-BE32-E72D297353CC}">
              <c16:uniqueId val="{00000002-B9E0-4260-AEB0-9B5B87233B7E}"/>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Sales</c:v>
                </c:pt>
              </c:strCache>
            </c:strRef>
          </c:tx>
          <c:dLbls>
            <c:dLbl>
              <c:idx val="2"/>
              <c:delete val="1"/>
              <c:extLst xmlns:c16r2="http://schemas.microsoft.com/office/drawing/2015/06/chart">
                <c:ext xmlns:c16="http://schemas.microsoft.com/office/drawing/2014/chart" uri="{C3380CC4-5D6E-409C-BE32-E72D297353CC}">
                  <c16:uniqueId val="{00000000-56E4-4C35-97CA-0B75B64C7187}"/>
                </c:ex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Sheet1!$A$2:$A$4</c:f>
              <c:strCache>
                <c:ptCount val="3"/>
                <c:pt idx="0">
                  <c:v>Yes</c:v>
                </c:pt>
                <c:pt idx="1">
                  <c:v>No</c:v>
                </c:pt>
                <c:pt idx="2">
                  <c:v>Declined to Answer</c:v>
                </c:pt>
              </c:strCache>
            </c:strRef>
          </c:cat>
          <c:val>
            <c:numRef>
              <c:f>Sheet1!$B$2:$B$4</c:f>
              <c:numCache>
                <c:formatCode>General</c:formatCode>
                <c:ptCount val="3"/>
                <c:pt idx="0">
                  <c:v>21.4</c:v>
                </c:pt>
                <c:pt idx="1">
                  <c:v>78.599999999999994</c:v>
                </c:pt>
                <c:pt idx="2">
                  <c:v>0</c:v>
                </c:pt>
              </c:numCache>
            </c:numRef>
          </c:val>
          <c:extLst xmlns:c16r2="http://schemas.microsoft.com/office/drawing/2015/06/chart">
            <c:ext xmlns:c16="http://schemas.microsoft.com/office/drawing/2014/chart" uri="{C3380CC4-5D6E-409C-BE32-E72D297353CC}">
              <c16:uniqueId val="{00000001-56E4-4C35-97CA-0B75B64C7187}"/>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Sales</c:v>
                </c:pt>
              </c:strCache>
            </c:strRef>
          </c:tx>
          <c:dPt>
            <c:idx val="1"/>
            <c:bubble3D val="0"/>
            <c:spPr>
              <a:solidFill>
                <a:schemeClr val="accent5">
                  <a:lumMod val="60000"/>
                  <a:lumOff val="40000"/>
                </a:schemeClr>
              </a:solidFill>
            </c:spPr>
            <c:extLst xmlns:c16r2="http://schemas.microsoft.com/office/drawing/2015/06/chart">
              <c:ext xmlns:c16="http://schemas.microsoft.com/office/drawing/2014/chart" uri="{C3380CC4-5D6E-409C-BE32-E72D297353CC}">
                <c16:uniqueId val="{00000001-CA09-4DDC-8700-63F3899F490D}"/>
              </c:ext>
            </c:extLst>
          </c:dPt>
          <c:dPt>
            <c:idx val="2"/>
            <c:bubble3D val="0"/>
            <c:spPr>
              <a:solidFill>
                <a:schemeClr val="accent2">
                  <a:lumMod val="50000"/>
                </a:schemeClr>
              </a:solidFill>
            </c:spPr>
            <c:extLst xmlns:c16r2="http://schemas.microsoft.com/office/drawing/2015/06/chart">
              <c:ext xmlns:c16="http://schemas.microsoft.com/office/drawing/2014/chart" uri="{C3380CC4-5D6E-409C-BE32-E72D297353CC}">
                <c16:uniqueId val="{00000003-CA09-4DDC-8700-63F3899F490D}"/>
              </c:ext>
            </c:extLst>
          </c:dPt>
          <c:dLbls>
            <c:dLbl>
              <c:idx val="2"/>
              <c:layout>
                <c:manualLayout>
                  <c:x val="-0.115405536667022"/>
                  <c:y val="-5.588388000771760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A09-4DDC-8700-63F3899F490D}"/>
                </c:ex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Sheet1!$A$2:$A$7</c:f>
              <c:strCache>
                <c:ptCount val="6"/>
                <c:pt idx="0">
                  <c:v>A Stranger</c:v>
                </c:pt>
                <c:pt idx="1">
                  <c:v>Someone you hear about but not talked to</c:v>
                </c:pt>
                <c:pt idx="2">
                  <c:v>An acquaintance, friend of a friend, or someone you just met</c:v>
                </c:pt>
                <c:pt idx="3">
                  <c:v>A current or ex friend or roommate</c:v>
                </c:pt>
                <c:pt idx="4">
                  <c:v>A current or ex dating partner</c:v>
                </c:pt>
                <c:pt idx="5">
                  <c:v>Declined to answer</c:v>
                </c:pt>
              </c:strCache>
            </c:strRef>
          </c:cat>
          <c:val>
            <c:numRef>
              <c:f>Sheet1!$B$2:$B$7</c:f>
              <c:numCache>
                <c:formatCode>General</c:formatCode>
                <c:ptCount val="6"/>
                <c:pt idx="0">
                  <c:v>12.9</c:v>
                </c:pt>
                <c:pt idx="1">
                  <c:v>25.8</c:v>
                </c:pt>
                <c:pt idx="2">
                  <c:v>45.2</c:v>
                </c:pt>
                <c:pt idx="3">
                  <c:v>12.9</c:v>
                </c:pt>
                <c:pt idx="4">
                  <c:v>3.2</c:v>
                </c:pt>
                <c:pt idx="5">
                  <c:v>12.9</c:v>
                </c:pt>
              </c:numCache>
            </c:numRef>
          </c:val>
          <c:extLst xmlns:c16r2="http://schemas.microsoft.com/office/drawing/2015/06/chart">
            <c:ext xmlns:c16="http://schemas.microsoft.com/office/drawing/2014/chart" uri="{C3380CC4-5D6E-409C-BE32-E72D297353CC}">
              <c16:uniqueId val="{00000004-CA09-4DDC-8700-63F3899F490D}"/>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6001159722577296"/>
          <c:y val="0"/>
          <c:w val="0.33833611684966097"/>
          <c:h val="1"/>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Sales</c:v>
                </c:pt>
              </c:strCache>
            </c:strRef>
          </c:tx>
          <c:dLbls>
            <c:spPr>
              <a:noFill/>
              <a:ln>
                <a:noFill/>
              </a:ln>
              <a:effectLst/>
            </c:sp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Sheet1!$A$2:$A$3</c:f>
              <c:strCache>
                <c:ptCount val="2"/>
                <c:pt idx="0">
                  <c:v>All of them</c:v>
                </c:pt>
                <c:pt idx="1">
                  <c:v>Some of them</c:v>
                </c:pt>
              </c:strCache>
            </c:strRef>
          </c:cat>
          <c:val>
            <c:numRef>
              <c:f>Sheet1!$B$2:$B$3</c:f>
              <c:numCache>
                <c:formatCode>General</c:formatCode>
                <c:ptCount val="2"/>
                <c:pt idx="0">
                  <c:v>50</c:v>
                </c:pt>
                <c:pt idx="1">
                  <c:v>50</c:v>
                </c:pt>
              </c:numCache>
            </c:numRef>
          </c:val>
          <c:extLst xmlns:c16r2="http://schemas.microsoft.com/office/drawing/2015/06/chart">
            <c:ext xmlns:c16="http://schemas.microsoft.com/office/drawing/2014/chart" uri="{C3380CC4-5D6E-409C-BE32-E72D297353CC}">
              <c16:uniqueId val="{00000000-8E38-48F6-9D06-20DEC6B82CDB}"/>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Sales</c:v>
                </c:pt>
              </c:strCache>
            </c:strRef>
          </c:tx>
          <c:dPt>
            <c:idx val="2"/>
            <c:bubble3D val="0"/>
            <c:spPr>
              <a:solidFill>
                <a:schemeClr val="tx2"/>
              </a:solidFill>
            </c:spPr>
            <c:extLst xmlns:c16r2="http://schemas.microsoft.com/office/drawing/2015/06/chart">
              <c:ext xmlns:c16="http://schemas.microsoft.com/office/drawing/2014/chart" uri="{C3380CC4-5D6E-409C-BE32-E72D297353CC}">
                <c16:uniqueId val="{00000001-DBE3-4873-BF3C-70B86E371D2F}"/>
              </c:ext>
            </c:extLst>
          </c:dPt>
          <c:dLbls>
            <c:dLbl>
              <c:idx val="2"/>
              <c:layout>
                <c:manualLayout>
                  <c:x val="-1.7851543482386701E-2"/>
                  <c:y val="-1.249754301320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BE3-4873-BF3C-70B86E371D2F}"/>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2-DBE3-4873-BF3C-70B86E371D2F}"/>
                </c:ex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Sheet1!$A$2:$A$5</c:f>
              <c:strCache>
                <c:ptCount val="4"/>
                <c:pt idx="0">
                  <c:v>Yes</c:v>
                </c:pt>
                <c:pt idx="1">
                  <c:v>No</c:v>
                </c:pt>
                <c:pt idx="2">
                  <c:v>Unsure</c:v>
                </c:pt>
                <c:pt idx="3">
                  <c:v>Declined to Answer </c:v>
                </c:pt>
              </c:strCache>
            </c:strRef>
          </c:cat>
          <c:val>
            <c:numRef>
              <c:f>Sheet1!$B$2:$B$5</c:f>
              <c:numCache>
                <c:formatCode>General</c:formatCode>
                <c:ptCount val="4"/>
                <c:pt idx="0">
                  <c:v>66.7</c:v>
                </c:pt>
                <c:pt idx="1">
                  <c:v>16.7</c:v>
                </c:pt>
                <c:pt idx="2">
                  <c:v>16.7</c:v>
                </c:pt>
                <c:pt idx="3">
                  <c:v>0</c:v>
                </c:pt>
              </c:numCache>
            </c:numRef>
          </c:val>
          <c:extLst xmlns:c16r2="http://schemas.microsoft.com/office/drawing/2015/06/chart">
            <c:ext xmlns:c16="http://schemas.microsoft.com/office/drawing/2014/chart" uri="{C3380CC4-5D6E-409C-BE32-E72D297353CC}">
              <c16:uniqueId val="{00000003-DBE3-4873-BF3C-70B86E371D2F}"/>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Sales</c:v>
                </c:pt>
              </c:strCache>
            </c:strRef>
          </c:tx>
          <c:dPt>
            <c:idx val="2"/>
            <c:bubble3D val="0"/>
            <c:spPr>
              <a:solidFill>
                <a:schemeClr val="accent2">
                  <a:lumMod val="50000"/>
                </a:schemeClr>
              </a:solidFill>
            </c:spPr>
            <c:extLst xmlns:c16r2="http://schemas.microsoft.com/office/drawing/2015/06/chart">
              <c:ext xmlns:c16="http://schemas.microsoft.com/office/drawing/2014/chart" uri="{C3380CC4-5D6E-409C-BE32-E72D297353CC}">
                <c16:uniqueId val="{00000001-A3EF-4EFC-A5EB-9AA2971C77AC}"/>
              </c:ext>
            </c:extLst>
          </c:dPt>
          <c:dLbls>
            <c:spPr>
              <a:noFill/>
              <a:ln>
                <a:noFill/>
              </a:ln>
              <a:effectLst/>
            </c:sp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Sheet1!$A$2:$A$4</c:f>
              <c:strCache>
                <c:ptCount val="3"/>
                <c:pt idx="0">
                  <c:v>Yes</c:v>
                </c:pt>
                <c:pt idx="1">
                  <c:v>No</c:v>
                </c:pt>
                <c:pt idx="2">
                  <c:v>Declined to answer</c:v>
                </c:pt>
              </c:strCache>
            </c:strRef>
          </c:cat>
          <c:val>
            <c:numRef>
              <c:f>Sheet1!$B$2:$B$4</c:f>
              <c:numCache>
                <c:formatCode>General</c:formatCode>
                <c:ptCount val="3"/>
                <c:pt idx="0">
                  <c:v>71</c:v>
                </c:pt>
                <c:pt idx="1">
                  <c:v>25.8</c:v>
                </c:pt>
                <c:pt idx="2">
                  <c:v>3.2</c:v>
                </c:pt>
              </c:numCache>
            </c:numRef>
          </c:val>
          <c:extLst xmlns:c16r2="http://schemas.microsoft.com/office/drawing/2015/06/chart">
            <c:ext xmlns:c16="http://schemas.microsoft.com/office/drawing/2014/chart" uri="{C3380CC4-5D6E-409C-BE32-E72D297353CC}">
              <c16:uniqueId val="{00000002-A3EF-4EFC-A5EB-9AA2971C77AC}"/>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Sales</c:v>
                </c:pt>
              </c:strCache>
            </c:strRef>
          </c:tx>
          <c:dPt>
            <c:idx val="2"/>
            <c:bubble3D val="0"/>
            <c:spPr>
              <a:solidFill>
                <a:schemeClr val="accent2">
                  <a:lumMod val="50000"/>
                </a:schemeClr>
              </a:solidFill>
            </c:spPr>
            <c:extLst xmlns:c16r2="http://schemas.microsoft.com/office/drawing/2015/06/chart">
              <c:ext xmlns:c16="http://schemas.microsoft.com/office/drawing/2014/chart" uri="{C3380CC4-5D6E-409C-BE32-E72D297353CC}">
                <c16:uniqueId val="{00000001-9BF2-47FA-93C7-4A950F811814}"/>
              </c:ext>
            </c:extLst>
          </c:dPt>
          <c:dLbls>
            <c:spPr>
              <a:noFill/>
              <a:ln>
                <a:noFill/>
              </a:ln>
              <a:effectLst/>
            </c:sp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Sheet1!$A$2:$A$4</c:f>
              <c:strCache>
                <c:ptCount val="3"/>
                <c:pt idx="0">
                  <c:v>Yes</c:v>
                </c:pt>
                <c:pt idx="1">
                  <c:v>No</c:v>
                </c:pt>
                <c:pt idx="2">
                  <c:v>Decline to Answer</c:v>
                </c:pt>
              </c:strCache>
            </c:strRef>
          </c:cat>
          <c:val>
            <c:numRef>
              <c:f>Sheet1!$B$2:$B$4</c:f>
              <c:numCache>
                <c:formatCode>General</c:formatCode>
                <c:ptCount val="3"/>
                <c:pt idx="0">
                  <c:v>10</c:v>
                </c:pt>
                <c:pt idx="1">
                  <c:v>86.7</c:v>
                </c:pt>
                <c:pt idx="2">
                  <c:v>3.3</c:v>
                </c:pt>
              </c:numCache>
            </c:numRef>
          </c:val>
          <c:extLst xmlns:c16r2="http://schemas.microsoft.com/office/drawing/2015/06/chart">
            <c:ext xmlns:c16="http://schemas.microsoft.com/office/drawing/2014/chart" uri="{C3380CC4-5D6E-409C-BE32-E72D297353CC}">
              <c16:uniqueId val="{00000002-9BF2-47FA-93C7-4A950F811814}"/>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Sales</c:v>
                </c:pt>
              </c:strCache>
            </c:strRef>
          </c:tx>
          <c:dLbls>
            <c:spPr>
              <a:noFill/>
              <a:ln>
                <a:noFill/>
              </a:ln>
              <a:effectLst/>
            </c:sp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c:f>
              <c:strCache>
                <c:ptCount val="1"/>
                <c:pt idx="0">
                  <c:v>Yes</c:v>
                </c:pt>
              </c:strCache>
            </c:strRef>
          </c:cat>
          <c:val>
            <c:numRef>
              <c:f>Sheet1!$B$2</c:f>
              <c:numCache>
                <c:formatCode>General</c:formatCode>
                <c:ptCount val="1"/>
                <c:pt idx="0">
                  <c:v>100</c:v>
                </c:pt>
              </c:numCache>
            </c:numRef>
          </c:val>
          <c:extLst xmlns:c16r2="http://schemas.microsoft.com/office/drawing/2015/06/chart">
            <c:ext xmlns:c16="http://schemas.microsoft.com/office/drawing/2014/chart" uri="{C3380CC4-5D6E-409C-BE32-E72D297353CC}">
              <c16:uniqueId val="{00000000-632E-4F1C-A9B1-D29E87B2F2AF}"/>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Sales</c:v>
                </c:pt>
              </c:strCache>
            </c:strRef>
          </c:tx>
          <c:dPt>
            <c:idx val="2"/>
            <c:bubble3D val="0"/>
            <c:spPr>
              <a:solidFill>
                <a:schemeClr val="accent2">
                  <a:lumMod val="50000"/>
                </a:schemeClr>
              </a:solidFill>
            </c:spPr>
            <c:extLst xmlns:c16r2="http://schemas.microsoft.com/office/drawing/2015/06/chart">
              <c:ext xmlns:c16="http://schemas.microsoft.com/office/drawing/2014/chart" uri="{C3380CC4-5D6E-409C-BE32-E72D297353CC}">
                <c16:uniqueId val="{00000001-BF2C-49CC-8EAE-29896ADA52F3}"/>
              </c:ext>
            </c:extLst>
          </c:dPt>
          <c:dLbls>
            <c:dLbl>
              <c:idx val="0"/>
              <c:delete val="1"/>
              <c:extLst xmlns:c16r2="http://schemas.microsoft.com/office/drawing/2015/06/chart">
                <c:ext xmlns:c16="http://schemas.microsoft.com/office/drawing/2014/chart" uri="{C3380CC4-5D6E-409C-BE32-E72D297353CC}">
                  <c16:uniqueId val="{00000002-BF2C-49CC-8EAE-29896ADA52F3}"/>
                </c:ext>
                <c:ext xmlns:c15="http://schemas.microsoft.com/office/drawing/2012/chart" uri="{CE6537A1-D6FC-4f65-9D91-7224C49458BB}"/>
              </c:extLst>
            </c:dLbl>
            <c:dLbl>
              <c:idx val="2"/>
              <c:layout>
                <c:manualLayout>
                  <c:x val="-5.18836835878006E-2"/>
                  <c:y val="1.1694171684541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BF2C-49CC-8EAE-29896ADA52F3}"/>
                </c:ex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Sheet1!$A$2:$A$4</c:f>
              <c:strCache>
                <c:ptCount val="3"/>
                <c:pt idx="0">
                  <c:v>Yes</c:v>
                </c:pt>
                <c:pt idx="1">
                  <c:v>No</c:v>
                </c:pt>
                <c:pt idx="2">
                  <c:v>Declined to Answer</c:v>
                </c:pt>
              </c:strCache>
            </c:strRef>
          </c:cat>
          <c:val>
            <c:numRef>
              <c:f>Sheet1!$B$2:$B$4</c:f>
              <c:numCache>
                <c:formatCode>General</c:formatCode>
                <c:ptCount val="3"/>
                <c:pt idx="0">
                  <c:v>0</c:v>
                </c:pt>
                <c:pt idx="1">
                  <c:v>96.7</c:v>
                </c:pt>
                <c:pt idx="2">
                  <c:v>3.3</c:v>
                </c:pt>
              </c:numCache>
            </c:numRef>
          </c:val>
          <c:extLst xmlns:c16r2="http://schemas.microsoft.com/office/drawing/2015/06/chart">
            <c:ext xmlns:c16="http://schemas.microsoft.com/office/drawing/2014/chart" uri="{C3380CC4-5D6E-409C-BE32-E72D297353CC}">
              <c16:uniqueId val="{00000003-BF2C-49CC-8EAE-29896ADA52F3}"/>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5.jpg"/></Relationships>
</file>

<file path=ppt/drawings/drawing1.xml><?xml version="1.0" encoding="utf-8"?>
<c:userShapes xmlns:c="http://schemas.openxmlformats.org/drawingml/2006/chart">
  <cdr:relSizeAnchor xmlns:cdr="http://schemas.openxmlformats.org/drawingml/2006/chartDrawing">
    <cdr:from>
      <cdr:x>0.45281</cdr:x>
      <cdr:y>0.88828</cdr:y>
    </cdr:from>
    <cdr:to>
      <cdr:x>0.66909</cdr:x>
      <cdr:y>1</cdr:y>
    </cdr:to>
    <cdr:pic>
      <cdr:nvPicPr>
        <cdr:cNvPr id="2" name="Picture 1"/>
        <cdr:cNvPicPr>
          <a:picLocks xmlns:a="http://schemas.openxmlformats.org/drawingml/2006/main" noChangeAspect="1"/>
        </cdr:cNvPicPr>
      </cdr:nvPicPr>
      <cdr:blipFill>
        <a:blip xmlns:a="http://schemas.openxmlformats.org/drawingml/2006/main" xmlns:r="http://schemas.openxmlformats.org/officeDocument/2006/relationships" r:embed="rId1" cstate="email">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3480477" y="6264892"/>
          <a:ext cx="1662332" cy="532111"/>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56AA94B3-143F-A647-9109-78BDAE8D5367}" type="datetimeFigureOut">
              <a:rPr lang="en-US" smtClean="0"/>
              <a:t>5/16/2017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18B7E6FA-93DF-5847-A405-D2EFD8D52896}" type="slidenum">
              <a:rPr lang="en-US" smtClean="0"/>
              <a:t>‹#›</a:t>
            </a:fld>
            <a:endParaRPr lang="en-US"/>
          </a:p>
        </p:txBody>
      </p:sp>
    </p:spTree>
    <p:extLst>
      <p:ext uri="{BB962C8B-B14F-4D97-AF65-F5344CB8AC3E}">
        <p14:creationId xmlns:p14="http://schemas.microsoft.com/office/powerpoint/2010/main" val="21259314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B7E6FA-93DF-5847-A405-D2EFD8D52896}" type="slidenum">
              <a:rPr lang="en-US" smtClean="0"/>
              <a:t>1</a:t>
            </a:fld>
            <a:endParaRPr lang="en-US"/>
          </a:p>
        </p:txBody>
      </p:sp>
    </p:spTree>
    <p:extLst>
      <p:ext uri="{BB962C8B-B14F-4D97-AF65-F5344CB8AC3E}">
        <p14:creationId xmlns:p14="http://schemas.microsoft.com/office/powerpoint/2010/main" val="3227044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B7E6FA-93DF-5847-A405-D2EFD8D52896}" type="slidenum">
              <a:rPr lang="en-US" smtClean="0"/>
              <a:t>13</a:t>
            </a:fld>
            <a:endParaRPr lang="en-US"/>
          </a:p>
        </p:txBody>
      </p:sp>
    </p:spTree>
    <p:extLst>
      <p:ext uri="{BB962C8B-B14F-4D97-AF65-F5344CB8AC3E}">
        <p14:creationId xmlns:p14="http://schemas.microsoft.com/office/powerpoint/2010/main" val="4175493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B7E6FA-93DF-5847-A405-D2EFD8D52896}" type="slidenum">
              <a:rPr lang="en-US" smtClean="0"/>
              <a:t>14</a:t>
            </a:fld>
            <a:endParaRPr lang="en-US"/>
          </a:p>
        </p:txBody>
      </p:sp>
    </p:spTree>
    <p:extLst>
      <p:ext uri="{BB962C8B-B14F-4D97-AF65-F5344CB8AC3E}">
        <p14:creationId xmlns:p14="http://schemas.microsoft.com/office/powerpoint/2010/main" val="1804557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8B7E6FA-93DF-5847-A405-D2EFD8D52896}" type="slidenum">
              <a:rPr lang="en-US" smtClean="0"/>
              <a:t>15</a:t>
            </a:fld>
            <a:endParaRPr lang="en-US"/>
          </a:p>
        </p:txBody>
      </p:sp>
    </p:spTree>
    <p:extLst>
      <p:ext uri="{BB962C8B-B14F-4D97-AF65-F5344CB8AC3E}">
        <p14:creationId xmlns:p14="http://schemas.microsoft.com/office/powerpoint/2010/main" val="1565722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Assessment: Title IX needs</a:t>
            </a:r>
            <a:r>
              <a:rPr lang="en-US" baseline="0" dirty="0" smtClean="0"/>
              <a:t> to help students understand what consent is and the different forms it comes in. There also needs to be education on the importance of having consent. There might not be any resources but we need to show students that getting consent isn’t a tedious process and won’t impede a relationship. </a:t>
            </a:r>
            <a:endParaRPr lang="en-US" dirty="0"/>
          </a:p>
        </p:txBody>
      </p:sp>
      <p:sp>
        <p:nvSpPr>
          <p:cNvPr id="4" name="Slide Number Placeholder 3"/>
          <p:cNvSpPr>
            <a:spLocks noGrp="1"/>
          </p:cNvSpPr>
          <p:nvPr>
            <p:ph type="sldNum" sz="quarter" idx="10"/>
          </p:nvPr>
        </p:nvSpPr>
        <p:spPr/>
        <p:txBody>
          <a:bodyPr/>
          <a:lstStyle/>
          <a:p>
            <a:fld id="{18B7E6FA-93DF-5847-A405-D2EFD8D52896}" type="slidenum">
              <a:rPr lang="en-US" smtClean="0"/>
              <a:t>16</a:t>
            </a:fld>
            <a:endParaRPr lang="en-US"/>
          </a:p>
        </p:txBody>
      </p:sp>
    </p:spTree>
    <p:extLst>
      <p:ext uri="{BB962C8B-B14F-4D97-AF65-F5344CB8AC3E}">
        <p14:creationId xmlns:p14="http://schemas.microsoft.com/office/powerpoint/2010/main" val="3551093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Resources: http://www.nsvrc.org/sites/default/files/saam_2015_what-is-healthy-sexuality-and-consent.pdf</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Assessment: Title IX needs</a:t>
            </a:r>
            <a:r>
              <a:rPr lang="en-US" baseline="0" dirty="0" smtClean="0"/>
              <a:t> to help students understand what consent is and the different forms it comes in. There also needs to be education on the importance of having consent. There might not be any resources but we need to show students that getting consent isn’t a tedious process and won’t impede a relationship.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8B7E6FA-93DF-5847-A405-D2EFD8D52896}" type="slidenum">
              <a:rPr lang="en-US" smtClean="0"/>
              <a:t>17</a:t>
            </a:fld>
            <a:endParaRPr lang="en-US"/>
          </a:p>
        </p:txBody>
      </p:sp>
    </p:spTree>
    <p:extLst>
      <p:ext uri="{BB962C8B-B14F-4D97-AF65-F5344CB8AC3E}">
        <p14:creationId xmlns:p14="http://schemas.microsoft.com/office/powerpoint/2010/main" val="2953107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B7E6FA-93DF-5847-A405-D2EFD8D52896}" type="slidenum">
              <a:rPr lang="en-US" smtClean="0"/>
              <a:t>19</a:t>
            </a:fld>
            <a:endParaRPr lang="en-US"/>
          </a:p>
        </p:txBody>
      </p:sp>
    </p:spTree>
    <p:extLst>
      <p:ext uri="{BB962C8B-B14F-4D97-AF65-F5344CB8AC3E}">
        <p14:creationId xmlns:p14="http://schemas.microsoft.com/office/powerpoint/2010/main" val="3152245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B7E6FA-93DF-5847-A405-D2EFD8D52896}" type="slidenum">
              <a:rPr lang="en-US" smtClean="0"/>
              <a:t>20</a:t>
            </a:fld>
            <a:endParaRPr lang="en-US"/>
          </a:p>
        </p:txBody>
      </p:sp>
    </p:spTree>
    <p:extLst>
      <p:ext uri="{BB962C8B-B14F-4D97-AF65-F5344CB8AC3E}">
        <p14:creationId xmlns:p14="http://schemas.microsoft.com/office/powerpoint/2010/main" val="940196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B7E6FA-93DF-5847-A405-D2EFD8D52896}" type="slidenum">
              <a:rPr lang="en-US" smtClean="0"/>
              <a:t>21</a:t>
            </a:fld>
            <a:endParaRPr lang="en-US"/>
          </a:p>
        </p:txBody>
      </p:sp>
    </p:spTree>
    <p:extLst>
      <p:ext uri="{BB962C8B-B14F-4D97-AF65-F5344CB8AC3E}">
        <p14:creationId xmlns:p14="http://schemas.microsoft.com/office/powerpoint/2010/main" val="4225325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B7E6FA-93DF-5847-A405-D2EFD8D52896}" type="slidenum">
              <a:rPr lang="en-US" smtClean="0"/>
              <a:t>23</a:t>
            </a:fld>
            <a:endParaRPr lang="en-US"/>
          </a:p>
        </p:txBody>
      </p:sp>
    </p:spTree>
    <p:extLst>
      <p:ext uri="{BB962C8B-B14F-4D97-AF65-F5344CB8AC3E}">
        <p14:creationId xmlns:p14="http://schemas.microsoft.com/office/powerpoint/2010/main" val="576395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If</a:t>
            </a:r>
            <a:r>
              <a:rPr lang="en-US" baseline="0" dirty="0" smtClean="0"/>
              <a:t> we are going to offer resources and services to students, we need to be sure to deliver excellent services and resources, and be consistent in our messaging.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When we talk about consent,</a:t>
            </a:r>
            <a:r>
              <a:rPr lang="en-US" baseline="0" dirty="0" smtClean="0"/>
              <a:t> we talk about the persons ability to consent; to give the enthusiastic and engaging YES! If a person, is incapacitated due to being under the influence of alcohol or drugs, they are not able to do this. Society often shames victims for being drunk when they were assaulted. Meaning, if they hadn’t been drinking they wouldn’t have been raped. It is important first responders and CSAs know how to respond when a student shares they were assaulted. The response from the person whom the victim trusted disclosing to, can effect the victim’s ability to move forward.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Although this is an important</a:t>
            </a:r>
            <a:r>
              <a:rPr lang="en-US" baseline="0" dirty="0" smtClean="0"/>
              <a:t> question to ask to determine a person’s ability to consent, the institution needs to move away from the shaming mentality. Just because a victim was drinking does not mean they were “asking for it” or that they were giving consent. Many professionals dismiss the validity behind the stories students tell about assault purely on the basis that they were intoxicated. Professional staff need to be trained on how to handle such situations to help the students not invalidate their experience. Although the series is controversial, the last episode in the series “Thirteen Reasons Why” shows how a staff member should NOT handle the situation when a student comes and reveals that they have been assaulted. Most people resonate with pop culture thus that would be a good clip to use to educate staff members. </a:t>
            </a:r>
          </a:p>
        </p:txBody>
      </p:sp>
      <p:sp>
        <p:nvSpPr>
          <p:cNvPr id="4" name="Slide Number Placeholder 3"/>
          <p:cNvSpPr>
            <a:spLocks noGrp="1"/>
          </p:cNvSpPr>
          <p:nvPr>
            <p:ph type="sldNum" sz="quarter" idx="10"/>
          </p:nvPr>
        </p:nvSpPr>
        <p:spPr/>
        <p:txBody>
          <a:bodyPr/>
          <a:lstStyle/>
          <a:p>
            <a:fld id="{18B7E6FA-93DF-5847-A405-D2EFD8D52896}" type="slidenum">
              <a:rPr lang="en-US" smtClean="0"/>
              <a:t>26</a:t>
            </a:fld>
            <a:endParaRPr lang="en-US"/>
          </a:p>
        </p:txBody>
      </p:sp>
    </p:spTree>
    <p:extLst>
      <p:ext uri="{BB962C8B-B14F-4D97-AF65-F5344CB8AC3E}">
        <p14:creationId xmlns:p14="http://schemas.microsoft.com/office/powerpoint/2010/main" val="2829423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These are the totals. Note</a:t>
            </a:r>
            <a:r>
              <a:rPr lang="en-US" baseline="0" dirty="0" smtClean="0"/>
              <a:t> they could have been triggered/abandoned at anytime. Going deeper into the results you can see where the drop off was: i.e. was it a certain question that may have triggered the person. </a:t>
            </a:r>
          </a:p>
          <a:p>
            <a:r>
              <a:rPr lang="en-US" dirty="0" smtClean="0"/>
              <a:t>Define Triggered/Abandoned</a:t>
            </a:r>
          </a:p>
          <a:p>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8B7E6FA-93DF-5847-A405-D2EFD8D52896}" type="slidenum">
              <a:rPr lang="en-US" smtClean="0"/>
              <a:t>2</a:t>
            </a:fld>
            <a:endParaRPr lang="en-US"/>
          </a:p>
        </p:txBody>
      </p:sp>
    </p:spTree>
    <p:extLst>
      <p:ext uri="{BB962C8B-B14F-4D97-AF65-F5344CB8AC3E}">
        <p14:creationId xmlns:p14="http://schemas.microsoft.com/office/powerpoint/2010/main" val="33942562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B7E6FA-93DF-5847-A405-D2EFD8D52896}" type="slidenum">
              <a:rPr lang="en-US" smtClean="0"/>
              <a:t>27</a:t>
            </a:fld>
            <a:endParaRPr lang="en-US"/>
          </a:p>
        </p:txBody>
      </p:sp>
    </p:spTree>
    <p:extLst>
      <p:ext uri="{BB962C8B-B14F-4D97-AF65-F5344CB8AC3E}">
        <p14:creationId xmlns:p14="http://schemas.microsoft.com/office/powerpoint/2010/main" val="17706986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B7E6FA-93DF-5847-A405-D2EFD8D52896}" type="slidenum">
              <a:rPr lang="en-US" smtClean="0"/>
              <a:t>28</a:t>
            </a:fld>
            <a:endParaRPr lang="en-US"/>
          </a:p>
        </p:txBody>
      </p:sp>
    </p:spTree>
    <p:extLst>
      <p:ext uri="{BB962C8B-B14F-4D97-AF65-F5344CB8AC3E}">
        <p14:creationId xmlns:p14="http://schemas.microsoft.com/office/powerpoint/2010/main" val="41390115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B7E6FA-93DF-5847-A405-D2EFD8D52896}" type="slidenum">
              <a:rPr lang="en-US" smtClean="0"/>
              <a:t>29</a:t>
            </a:fld>
            <a:endParaRPr lang="en-US"/>
          </a:p>
        </p:txBody>
      </p:sp>
    </p:spTree>
    <p:extLst>
      <p:ext uri="{BB962C8B-B14F-4D97-AF65-F5344CB8AC3E}">
        <p14:creationId xmlns:p14="http://schemas.microsoft.com/office/powerpoint/2010/main" val="3463442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B7E6FA-93DF-5847-A405-D2EFD8D52896}" type="slidenum">
              <a:rPr lang="en-US" smtClean="0"/>
              <a:t>30</a:t>
            </a:fld>
            <a:endParaRPr lang="en-US"/>
          </a:p>
        </p:txBody>
      </p:sp>
    </p:spTree>
    <p:extLst>
      <p:ext uri="{BB962C8B-B14F-4D97-AF65-F5344CB8AC3E}">
        <p14:creationId xmlns:p14="http://schemas.microsoft.com/office/powerpoint/2010/main" val="29626826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B7E6FA-93DF-5847-A405-D2EFD8D52896}" type="slidenum">
              <a:rPr lang="en-US" smtClean="0"/>
              <a:t>35</a:t>
            </a:fld>
            <a:endParaRPr lang="en-US"/>
          </a:p>
        </p:txBody>
      </p:sp>
    </p:spTree>
    <p:extLst>
      <p:ext uri="{BB962C8B-B14F-4D97-AF65-F5344CB8AC3E}">
        <p14:creationId xmlns:p14="http://schemas.microsoft.com/office/powerpoint/2010/main" val="2065434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These were the</a:t>
            </a:r>
            <a:r>
              <a:rPr lang="en-US" baseline="0" dirty="0" smtClean="0"/>
              <a:t> more basic questions, the others dove a little deeper into the assault: when did the assault occur, what type of assault was it (forced touching, oral, penetration to anal, penetration to vagina), how did the person have unwanted contact (by force, by threat, unable to consent).</a:t>
            </a:r>
          </a:p>
          <a:p>
            <a:endParaRPr lang="en-US" baseline="0" dirty="0" smtClean="0"/>
          </a:p>
          <a:p>
            <a:r>
              <a:rPr lang="en-US" baseline="0" dirty="0" smtClean="0"/>
              <a:t>These results are available to review; however, since the online training module was launched in July of 2015- this is a good place to get a baseline of how we are doing in terms of our education and prevention strategies. </a:t>
            </a:r>
            <a:endParaRPr lang="en-US" dirty="0"/>
          </a:p>
        </p:txBody>
      </p:sp>
      <p:sp>
        <p:nvSpPr>
          <p:cNvPr id="4" name="Slide Number Placeholder 3"/>
          <p:cNvSpPr>
            <a:spLocks noGrp="1"/>
          </p:cNvSpPr>
          <p:nvPr>
            <p:ph type="sldNum" sz="quarter" idx="10"/>
          </p:nvPr>
        </p:nvSpPr>
        <p:spPr/>
        <p:txBody>
          <a:bodyPr/>
          <a:lstStyle/>
          <a:p>
            <a:fld id="{18B7E6FA-93DF-5847-A405-D2EFD8D52896}" type="slidenum">
              <a:rPr lang="en-US" smtClean="0"/>
              <a:t>3</a:t>
            </a:fld>
            <a:endParaRPr lang="en-US"/>
          </a:p>
        </p:txBody>
      </p:sp>
    </p:spTree>
    <p:extLst>
      <p:ext uri="{BB962C8B-B14F-4D97-AF65-F5344CB8AC3E}">
        <p14:creationId xmlns:p14="http://schemas.microsoft.com/office/powerpoint/2010/main" val="1394134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Assessment: </a:t>
            </a:r>
            <a:r>
              <a:rPr lang="en-US" baseline="0" dirty="0" smtClean="0"/>
              <a:t>The survey shows that 40.6% of the victims were assaulted off campus, but within the community/Terre Haute.</a:t>
            </a:r>
          </a:p>
          <a:p>
            <a:endParaRPr lang="en-US" baseline="0" dirty="0" smtClean="0"/>
          </a:p>
        </p:txBody>
      </p:sp>
      <p:sp>
        <p:nvSpPr>
          <p:cNvPr id="4" name="Slide Number Placeholder 3"/>
          <p:cNvSpPr>
            <a:spLocks noGrp="1"/>
          </p:cNvSpPr>
          <p:nvPr>
            <p:ph type="sldNum" sz="quarter" idx="10"/>
          </p:nvPr>
        </p:nvSpPr>
        <p:spPr/>
        <p:txBody>
          <a:bodyPr/>
          <a:lstStyle/>
          <a:p>
            <a:fld id="{18B7E6FA-93DF-5847-A405-D2EFD8D52896}" type="slidenum">
              <a:rPr lang="en-US" smtClean="0"/>
              <a:t>5</a:t>
            </a:fld>
            <a:endParaRPr lang="en-US" dirty="0"/>
          </a:p>
        </p:txBody>
      </p:sp>
    </p:spTree>
    <p:extLst>
      <p:ext uri="{BB962C8B-B14F-4D97-AF65-F5344CB8AC3E}">
        <p14:creationId xmlns:p14="http://schemas.microsoft.com/office/powerpoint/2010/main" val="2759340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reinforces the numbers from the previous slide. </a:t>
            </a:r>
          </a:p>
          <a:p>
            <a:r>
              <a:rPr lang="en-US" baseline="0" dirty="0" smtClean="0"/>
              <a:t>*I would also add, many of our students do not know what is or isn’t campus property. The clarification of campus or off campus is determined if university officials are involved. </a:t>
            </a:r>
            <a:endParaRPr lang="en-US" dirty="0"/>
          </a:p>
        </p:txBody>
      </p:sp>
      <p:sp>
        <p:nvSpPr>
          <p:cNvPr id="4" name="Slide Number Placeholder 3"/>
          <p:cNvSpPr>
            <a:spLocks noGrp="1"/>
          </p:cNvSpPr>
          <p:nvPr>
            <p:ph type="sldNum" sz="quarter" idx="10"/>
          </p:nvPr>
        </p:nvSpPr>
        <p:spPr/>
        <p:txBody>
          <a:bodyPr/>
          <a:lstStyle/>
          <a:p>
            <a:fld id="{18B7E6FA-93DF-5847-A405-D2EFD8D52896}" type="slidenum">
              <a:rPr lang="en-US" smtClean="0"/>
              <a:t>6</a:t>
            </a:fld>
            <a:endParaRPr lang="en-US" dirty="0"/>
          </a:p>
        </p:txBody>
      </p:sp>
    </p:spTree>
    <p:extLst>
      <p:ext uri="{BB962C8B-B14F-4D97-AF65-F5344CB8AC3E}">
        <p14:creationId xmlns:p14="http://schemas.microsoft.com/office/powerpoint/2010/main" val="3952849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Action: </a:t>
            </a:r>
          </a:p>
          <a:p>
            <a:endParaRPr lang="en-US" baseline="0" dirty="0" smtClean="0"/>
          </a:p>
          <a:p>
            <a:r>
              <a:rPr lang="en-US" baseline="0" dirty="0" smtClean="0"/>
              <a:t>We need to do a better job informing our students on the resources available to keep them safe both on and off campus. One example to assist students who are off campus and need a safe ride back to campus or their residence is to offer a SAFE Ride program where students can get a free ride back to campus from whatever location they are at. </a:t>
            </a:r>
          </a:p>
          <a:p>
            <a:endParaRPr lang="en-US" baseline="0" dirty="0" smtClean="0"/>
          </a:p>
          <a:p>
            <a:r>
              <a:rPr lang="en-US" baseline="0" dirty="0" smtClean="0"/>
              <a:t>We can also partner with local bar owners to post information on safety resources from the campus and the community. We do this during the Walk,- why not do this year round. </a:t>
            </a:r>
          </a:p>
          <a:p>
            <a:endParaRPr lang="en-US" baseline="0" dirty="0" smtClean="0"/>
          </a:p>
          <a:p>
            <a:r>
              <a:rPr lang="en-US" baseline="0" dirty="0" smtClean="0"/>
              <a:t>We can also work with campus partners such as the University Police Department to provide students with general safety information and safety whistles, as well as offering self defense classes.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 believe we do a good job of providing resources to students. However, if a student doesn’t see the need in the resource at the moment it is presented- they may not retain it. </a:t>
            </a:r>
          </a:p>
          <a:p>
            <a:endParaRPr lang="en-US" dirty="0"/>
          </a:p>
        </p:txBody>
      </p:sp>
      <p:sp>
        <p:nvSpPr>
          <p:cNvPr id="4" name="Slide Number Placeholder 3"/>
          <p:cNvSpPr>
            <a:spLocks noGrp="1"/>
          </p:cNvSpPr>
          <p:nvPr>
            <p:ph type="sldNum" sz="quarter" idx="10"/>
          </p:nvPr>
        </p:nvSpPr>
        <p:spPr/>
        <p:txBody>
          <a:bodyPr/>
          <a:lstStyle/>
          <a:p>
            <a:fld id="{18B7E6FA-93DF-5847-A405-D2EFD8D52896}" type="slidenum">
              <a:rPr lang="en-US" smtClean="0"/>
              <a:t>7</a:t>
            </a:fld>
            <a:endParaRPr lang="en-US" dirty="0"/>
          </a:p>
        </p:txBody>
      </p:sp>
    </p:spTree>
    <p:extLst>
      <p:ext uri="{BB962C8B-B14F-4D97-AF65-F5344CB8AC3E}">
        <p14:creationId xmlns:p14="http://schemas.microsoft.com/office/powerpoint/2010/main" val="3286284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Assessment: More than half of the responses indicate that the perpetrator is a student, faculty, or staff member. </a:t>
            </a:r>
          </a:p>
          <a:p>
            <a:r>
              <a:rPr lang="en-US" dirty="0" smtClean="0"/>
              <a:t>The issue</a:t>
            </a:r>
            <a:r>
              <a:rPr lang="en-US" baseline="0" dirty="0" smtClean="0"/>
              <a:t> with this question is the vagueness. There are substantial differences between student, professor, or other employee. This would be an area I would see if we could break down further for future climate surveys. </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8B7E6FA-93DF-5847-A405-D2EFD8D52896}" type="slidenum">
              <a:rPr lang="en-US" smtClean="0"/>
              <a:t>9</a:t>
            </a:fld>
            <a:endParaRPr lang="en-US" dirty="0"/>
          </a:p>
        </p:txBody>
      </p:sp>
    </p:spTree>
    <p:extLst>
      <p:ext uri="{BB962C8B-B14F-4D97-AF65-F5344CB8AC3E}">
        <p14:creationId xmlns:p14="http://schemas.microsoft.com/office/powerpoint/2010/main" val="321785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Assessment: According</a:t>
            </a:r>
            <a:r>
              <a:rPr lang="en-US" baseline="0" dirty="0" smtClean="0"/>
              <a:t> to RAINN, statistics show that 7 out of 10 rapes are committed by someone the victim knows. The survey shows that over 60% of the assaults on ISU’s campus were by someone the victim knew.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8B7E6FA-93DF-5847-A405-D2EFD8D52896}" type="slidenum">
              <a:rPr lang="en-US" smtClean="0"/>
              <a:t>10</a:t>
            </a:fld>
            <a:endParaRPr lang="en-US"/>
          </a:p>
        </p:txBody>
      </p:sp>
    </p:spTree>
    <p:extLst>
      <p:ext uri="{BB962C8B-B14F-4D97-AF65-F5344CB8AC3E}">
        <p14:creationId xmlns:p14="http://schemas.microsoft.com/office/powerpoint/2010/main" val="2483272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need to rethink our</a:t>
            </a:r>
            <a:r>
              <a:rPr lang="en-US" baseline="0" dirty="0" smtClean="0"/>
              <a:t> plan for addressing sexual misconduct through prevention and education. </a:t>
            </a:r>
          </a:p>
          <a:p>
            <a:pPr marL="171450" indent="-171450">
              <a:buFontTx/>
              <a:buChar char="-"/>
            </a:pPr>
            <a:r>
              <a:rPr lang="en-US" baseline="0" dirty="0" smtClean="0"/>
              <a:t>We need to have more consistent training throughout the year(s). Currently, students are only required to go through It’s On Blue training as first time Sycamores, while there are programs addressing sexual misconduct prevention and intervention offered sporadically though the university, the required and intentional training is only offered once during a student’s ISU career.  </a:t>
            </a:r>
          </a:p>
          <a:p>
            <a:pPr marL="628650" lvl="1" indent="-171450">
              <a:buFontTx/>
              <a:buChar char="-"/>
            </a:pPr>
            <a:r>
              <a:rPr lang="en-US" baseline="0" dirty="0" smtClean="0"/>
              <a:t>We could work with Campus Clarity or create an ISU specific module  (Back to Blue) that serves as a refresher course while also incorporating survey questions to continuously assess the campus while they are refreshing their minds. If there are personal questions such as the ones in the climate survey in the modules, students are less likely to skip through the modules. </a:t>
            </a:r>
          </a:p>
          <a:p>
            <a:pPr marL="628650" lvl="1" indent="-171450">
              <a:buFontTx/>
              <a:buChar char="-"/>
            </a:pPr>
            <a:r>
              <a:rPr lang="en-US" baseline="0" dirty="0" smtClean="0"/>
              <a:t>Option B: An acknowledgement Statement</a:t>
            </a:r>
          </a:p>
          <a:p>
            <a:pPr marL="1085850" lvl="2" indent="-171450">
              <a:buFontTx/>
              <a:buChar char="-"/>
            </a:pPr>
            <a:r>
              <a:rPr lang="en-US" baseline="0" dirty="0" smtClean="0"/>
              <a:t>Prior to registering for classes, the policy would appear and they have to scroll to the bottom select, I understand, prior to proceeding.</a:t>
            </a:r>
          </a:p>
          <a:p>
            <a:pPr marL="171450" indent="-171450">
              <a:buFontTx/>
              <a:buChar char="-"/>
            </a:pPr>
            <a:r>
              <a:rPr lang="en-US" baseline="0" dirty="0" smtClean="0"/>
              <a:t>In addition, Title IX needs to continue to market resources available to students through a variety of mediums: website, social media, the mobile app, and etc. </a:t>
            </a:r>
          </a:p>
          <a:p>
            <a:pPr marL="171450" indent="-171450">
              <a:buFontTx/>
              <a:buChar char="-"/>
            </a:pPr>
            <a:r>
              <a:rPr lang="en-US" dirty="0" smtClean="0"/>
              <a:t>According</a:t>
            </a:r>
            <a:r>
              <a:rPr lang="en-US" baseline="0" dirty="0" smtClean="0"/>
              <a:t> to RAINN, statistics show that 7 out of 10 rapes are committed by someone the victim knows. The survey shows that over 60% of the assaults on ISU’s campus/community, were by someone the victim knew. Training and education needs to focus on three primary things:</a:t>
            </a:r>
          </a:p>
          <a:p>
            <a:pPr marL="628650" lvl="1" indent="-171450">
              <a:buFontTx/>
              <a:buChar char="-"/>
            </a:pPr>
            <a:r>
              <a:rPr lang="en-US" baseline="0" dirty="0" smtClean="0"/>
              <a:t>Defining Sexual Misconduct</a:t>
            </a:r>
          </a:p>
          <a:p>
            <a:pPr marL="1085850" lvl="2" indent="-171450">
              <a:buFontTx/>
              <a:buChar char="-"/>
            </a:pPr>
            <a:r>
              <a:rPr lang="en-US" baseline="0" dirty="0" smtClean="0"/>
              <a:t>There should also be educational programming that dispels the myths about sexual assault (strangers are the perpetrator, being drunk causes rape, what victims wear causes rape, and </a:t>
            </a:r>
            <a:r>
              <a:rPr lang="en-US" baseline="0" dirty="0" err="1" smtClean="0"/>
              <a:t>etc</a:t>
            </a:r>
            <a:endParaRPr lang="en-US" baseline="0" dirty="0" smtClean="0"/>
          </a:p>
          <a:p>
            <a:pPr marL="628650" lvl="1" indent="-171450">
              <a:buFontTx/>
              <a:buChar char="-"/>
            </a:pPr>
            <a:r>
              <a:rPr lang="en-US" baseline="0" dirty="0" smtClean="0"/>
              <a:t>Encouraging bystander intervention</a:t>
            </a:r>
          </a:p>
          <a:p>
            <a:pPr marL="1085850" lvl="2" indent="-171450">
              <a:buFontTx/>
              <a:buChar char="-"/>
            </a:pPr>
            <a:r>
              <a:rPr lang="en-US" baseline="0" dirty="0" smtClean="0"/>
              <a:t>Step Up</a:t>
            </a:r>
          </a:p>
          <a:p>
            <a:pPr marL="1085850" lvl="2" indent="-171450">
              <a:buFontTx/>
              <a:buChar char="-"/>
            </a:pPr>
            <a:r>
              <a:rPr lang="en-US" baseline="0" dirty="0" smtClean="0"/>
              <a:t>One Love</a:t>
            </a:r>
          </a:p>
          <a:p>
            <a:pPr marL="628650" lvl="1" indent="-171450">
              <a:buFontTx/>
              <a:buChar char="-"/>
            </a:pPr>
            <a:r>
              <a:rPr lang="en-US" baseline="0" dirty="0" smtClean="0"/>
              <a:t>Teaching students not to rape/assault/ take advantage of others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8B7E6FA-93DF-5847-A405-D2EFD8D52896}" type="slidenum">
              <a:rPr lang="en-US" smtClean="0"/>
              <a:t>12</a:t>
            </a:fld>
            <a:endParaRPr lang="en-US"/>
          </a:p>
        </p:txBody>
      </p:sp>
    </p:spTree>
    <p:extLst>
      <p:ext uri="{BB962C8B-B14F-4D97-AF65-F5344CB8AC3E}">
        <p14:creationId xmlns:p14="http://schemas.microsoft.com/office/powerpoint/2010/main" val="933601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5/16/2017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5/16/2017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5/16/2017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5/16/2017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5/16/2017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5/16/2017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5/16/2017</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5/16/2017</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chart" Target="../charts/chart8.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chart" Target="../charts/chart10.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chart" Target="../charts/char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1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1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2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521303"/>
            <a:ext cx="8097606" cy="2593975"/>
          </a:xfrm>
        </p:spPr>
        <p:txBody>
          <a:bodyPr/>
          <a:lstStyle/>
          <a:p>
            <a:pPr algn="ctr"/>
            <a:r>
              <a:rPr lang="en-US" sz="4400" dirty="0" smtClean="0"/>
              <a:t>A review of the 2016-17</a:t>
            </a:r>
            <a:br>
              <a:rPr lang="en-US" sz="4400" dirty="0" smtClean="0"/>
            </a:br>
            <a:r>
              <a:rPr lang="en-US" sz="4400" dirty="0" smtClean="0"/>
              <a:t>campus </a:t>
            </a:r>
            <a:r>
              <a:rPr lang="en-US" sz="4400" dirty="0"/>
              <a:t>c</a:t>
            </a:r>
            <a:r>
              <a:rPr lang="en-US" sz="4400" dirty="0" smtClean="0"/>
              <a:t>limate survey</a:t>
            </a:r>
            <a:endParaRPr lang="en-US" sz="44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60195" y="1820810"/>
            <a:ext cx="5710808" cy="1828025"/>
          </a:xfrm>
          <a:prstGeom prst="rect">
            <a:avLst/>
          </a:prstGeom>
        </p:spPr>
      </p:pic>
    </p:spTree>
    <p:extLst>
      <p:ext uri="{BB962C8B-B14F-4D97-AF65-F5344CB8AC3E}">
        <p14:creationId xmlns:p14="http://schemas.microsoft.com/office/powerpoint/2010/main" val="4709746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53" y="587078"/>
            <a:ext cx="8112868" cy="1143000"/>
          </a:xfrm>
        </p:spPr>
        <p:txBody>
          <a:bodyPr/>
          <a:lstStyle/>
          <a:p>
            <a:r>
              <a:rPr lang="en-US" sz="3200" b="1" dirty="0" smtClean="0"/>
              <a:t>Who </a:t>
            </a:r>
            <a:r>
              <a:rPr lang="en-US" sz="3200" b="1" dirty="0"/>
              <a:t>was the person/people who had unwanted sexual contact with you during the incident?  Please select all that apply. </a:t>
            </a:r>
            <a:r>
              <a:rPr lang="en-US" sz="3200" b="1" dirty="0" smtClean="0"/>
              <a:t/>
            </a:r>
            <a:br>
              <a:rPr lang="en-US" sz="3200" b="1" dirty="0" smtClean="0"/>
            </a:br>
            <a:r>
              <a:rPr lang="en-US" sz="2400" b="1" dirty="0" smtClean="0"/>
              <a:t>(</a:t>
            </a:r>
            <a:r>
              <a:rPr lang="en-US" sz="2400" b="1" dirty="0"/>
              <a:t>31 Responses)</a:t>
            </a:r>
            <a:r>
              <a:rPr lang="en-US" sz="2400" dirty="0"/>
              <a:t> </a:t>
            </a:r>
            <a:endParaRPr lang="en-US" sz="3200" dirty="0"/>
          </a:p>
        </p:txBody>
      </p:sp>
      <p:graphicFrame>
        <p:nvGraphicFramePr>
          <p:cNvPr id="4" name="Chart 3"/>
          <p:cNvGraphicFramePr/>
          <p:nvPr>
            <p:extLst>
              <p:ext uri="{D42A27DB-BD31-4B8C-83A1-F6EECF244321}">
                <p14:modId xmlns:p14="http://schemas.microsoft.com/office/powerpoint/2010/main" val="2064364321"/>
              </p:ext>
            </p:extLst>
          </p:nvPr>
        </p:nvGraphicFramePr>
        <p:xfrm>
          <a:off x="390878" y="2049767"/>
          <a:ext cx="7686321" cy="47630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572587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581594"/>
          </a:xfrm>
        </p:spPr>
        <p:txBody>
          <a:bodyPr/>
          <a:lstStyle/>
          <a:p>
            <a:r>
              <a:rPr lang="en-US" sz="3600" dirty="0">
                <a:solidFill>
                  <a:srgbClr val="00B050"/>
                </a:solidFill>
              </a:rPr>
              <a:t>Comparison to national statistics:</a:t>
            </a:r>
            <a:br>
              <a:rPr lang="en-US" sz="3600" dirty="0">
                <a:solidFill>
                  <a:srgbClr val="00B050"/>
                </a:solidFill>
              </a:rPr>
            </a:br>
            <a:r>
              <a:rPr lang="en-US" sz="3600" b="1" dirty="0"/>
              <a:t>Perpetrators of Sexual Violence Often Know the Victim</a:t>
            </a:r>
            <a:br>
              <a:rPr lang="en-US" sz="3600" b="1" dirty="0"/>
            </a:br>
            <a:endParaRPr lang="en-US" sz="3600" dirty="0"/>
          </a:p>
        </p:txBody>
      </p:sp>
      <p:pic>
        <p:nvPicPr>
          <p:cNvPr id="3074" name="Picture 2" descr="Circle graph explains that 3 out of 4 rapes are committed by someone known to the victim. The number is broken down further by type of acquaintance. 43% are committed by a friend or acquaintance, 27% by a current or former spouse, boyfriend, or girlfriend, 7% are by someone the victim cannot remember or by more than one offender, 2% are non-spouse relatives, and 21% are committed by a stranger."/>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1714574" y="1856232"/>
            <a:ext cx="5105252" cy="4747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2404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 </a:t>
            </a:r>
          </a:p>
        </p:txBody>
      </p:sp>
      <p:sp>
        <p:nvSpPr>
          <p:cNvPr id="3" name="Content Placeholder 2"/>
          <p:cNvSpPr>
            <a:spLocks noGrp="1"/>
          </p:cNvSpPr>
          <p:nvPr>
            <p:ph idx="1"/>
          </p:nvPr>
        </p:nvSpPr>
        <p:spPr>
          <a:xfrm>
            <a:off x="457200" y="1417638"/>
            <a:ext cx="7620000" cy="4983162"/>
          </a:xfrm>
        </p:spPr>
        <p:txBody>
          <a:bodyPr>
            <a:normAutofit/>
          </a:bodyPr>
          <a:lstStyle/>
          <a:p>
            <a:pPr indent="-342900" defTabSz="457200">
              <a:spcBef>
                <a:spcPts val="0"/>
              </a:spcBef>
              <a:buClrTx/>
              <a:defRPr/>
            </a:pPr>
            <a:r>
              <a:rPr lang="en-US" dirty="0" smtClean="0"/>
              <a:t>Provide Title </a:t>
            </a:r>
            <a:r>
              <a:rPr lang="en-US" dirty="0"/>
              <a:t>IX training for </a:t>
            </a:r>
            <a:r>
              <a:rPr lang="en-US" dirty="0" smtClean="0"/>
              <a:t>students annually rather than once in their entire journey with ISU.</a:t>
            </a:r>
          </a:p>
          <a:p>
            <a:pPr lvl="1" indent="-342900" defTabSz="457200">
              <a:spcBef>
                <a:spcPts val="0"/>
              </a:spcBef>
              <a:buClrTx/>
              <a:defRPr/>
            </a:pPr>
            <a:r>
              <a:rPr lang="en-US" dirty="0"/>
              <a:t>Include personal questions such as the ones in the climate survey, in the annual modules so that students are less likely to skip through the modules. </a:t>
            </a:r>
          </a:p>
          <a:p>
            <a:pPr indent="-342900" defTabSz="457200">
              <a:spcBef>
                <a:spcPts val="0"/>
              </a:spcBef>
              <a:buClrTx/>
              <a:defRPr/>
            </a:pPr>
            <a:r>
              <a:rPr lang="en-US" dirty="0" smtClean="0"/>
              <a:t>Continue to market resources available to students through a variety of mediums</a:t>
            </a:r>
          </a:p>
          <a:p>
            <a:pPr indent="-342900" defTabSz="457200">
              <a:spcBef>
                <a:spcPts val="0"/>
              </a:spcBef>
              <a:buClrTx/>
              <a:defRPr/>
            </a:pPr>
            <a:r>
              <a:rPr lang="en-US" dirty="0" smtClean="0"/>
              <a:t>Provide workshops to help </a:t>
            </a:r>
            <a:r>
              <a:rPr lang="en-US" dirty="0"/>
              <a:t>students identify what sexual assault </a:t>
            </a:r>
            <a:r>
              <a:rPr lang="en-US" dirty="0" smtClean="0"/>
              <a:t>is and </a:t>
            </a:r>
            <a:r>
              <a:rPr lang="en-US" dirty="0"/>
              <a:t>how to report it. </a:t>
            </a:r>
            <a:endParaRPr lang="en-US" dirty="0" smtClean="0"/>
          </a:p>
          <a:p>
            <a:pPr lvl="1" indent="-342900" defTabSz="457200">
              <a:spcBef>
                <a:spcPts val="0"/>
              </a:spcBef>
              <a:buClrTx/>
              <a:defRPr/>
            </a:pPr>
            <a:r>
              <a:rPr lang="en-US" dirty="0" smtClean="0"/>
              <a:t>Implement educational </a:t>
            </a:r>
            <a:r>
              <a:rPr lang="en-US" dirty="0"/>
              <a:t>programming that dispels the myths about sexual assault (strangers are the perpetrator, being drunk causes rape, what victims wear causes rape</a:t>
            </a:r>
            <a:r>
              <a:rPr lang="en-US" dirty="0" smtClean="0"/>
              <a:t>, etc.).</a:t>
            </a:r>
          </a:p>
          <a:p>
            <a:endParaRPr lang="en-US" dirty="0"/>
          </a:p>
          <a:p>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29677" y="6214092"/>
            <a:ext cx="1662332" cy="532111"/>
          </a:xfrm>
          <a:prstGeom prst="rect">
            <a:avLst/>
          </a:prstGeom>
        </p:spPr>
      </p:pic>
    </p:spTree>
    <p:extLst>
      <p:ext uri="{BB962C8B-B14F-4D97-AF65-F5344CB8AC3E}">
        <p14:creationId xmlns:p14="http://schemas.microsoft.com/office/powerpoint/2010/main" val="39164487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117" y="4727643"/>
            <a:ext cx="7659687" cy="1168400"/>
          </a:xfrm>
        </p:spPr>
        <p:txBody>
          <a:bodyPr/>
          <a:lstStyle/>
          <a:p>
            <a:r>
              <a:rPr lang="en-US" b="1" dirty="0"/>
              <a:t>When </a:t>
            </a:r>
            <a:r>
              <a:rPr lang="en-US" dirty="0"/>
              <a:t>students were assaulted, were they able to consent?</a:t>
            </a:r>
            <a:br>
              <a:rPr lang="en-US" dirty="0"/>
            </a:br>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29677" y="6214092"/>
            <a:ext cx="1662332" cy="532111"/>
          </a:xfrm>
          <a:prstGeom prst="rect">
            <a:avLst/>
          </a:prstGeom>
        </p:spPr>
      </p:pic>
    </p:spTree>
    <p:extLst>
      <p:ext uri="{BB962C8B-B14F-4D97-AF65-F5344CB8AC3E}">
        <p14:creationId xmlns:p14="http://schemas.microsoft.com/office/powerpoint/2010/main" val="41800625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Consent Is: </a:t>
            </a:r>
            <a:endParaRPr lang="en-US" dirty="0"/>
          </a:p>
        </p:txBody>
      </p:sp>
      <p:sp>
        <p:nvSpPr>
          <p:cNvPr id="5" name="Content Placeholder 4"/>
          <p:cNvSpPr>
            <a:spLocks noGrp="1"/>
          </p:cNvSpPr>
          <p:nvPr>
            <p:ph idx="1"/>
          </p:nvPr>
        </p:nvSpPr>
        <p:spPr>
          <a:xfrm>
            <a:off x="90791" y="1206229"/>
            <a:ext cx="8274996" cy="5671226"/>
          </a:xfrm>
        </p:spPr>
        <p:txBody>
          <a:bodyPr>
            <a:normAutofit fontScale="92500" lnSpcReduction="10000"/>
          </a:bodyPr>
          <a:lstStyle/>
          <a:p>
            <a:r>
              <a:rPr lang="en-US" b="1" dirty="0"/>
              <a:t>922.5.5 Consent. </a:t>
            </a:r>
            <a:r>
              <a:rPr lang="en-US" dirty="0"/>
              <a:t>Consent is a knowing, voluntary, and clear mutual agreement to engage in sexual activity. Consent must be freely and actively given, and communicated by clearly and mutually understandable words or actions to participate in each form of sexual activity. Consent may be withdrawn at any time. Consent to some sexual contact cannot be presumed to be consent for other sexual activity including previous consent or the existence of a current or previous relationship. Silence or the absence of resistance is not the same as consent.</a:t>
            </a:r>
          </a:p>
          <a:p>
            <a:pPr lvl="1"/>
            <a:r>
              <a:rPr lang="en-US" b="1" dirty="0"/>
              <a:t>922.5.5.1 Lack of Consent.</a:t>
            </a:r>
            <a:r>
              <a:rPr lang="en-US" dirty="0"/>
              <a:t> Lack of Consent means:</a:t>
            </a:r>
          </a:p>
          <a:p>
            <a:pPr lvl="2"/>
            <a:r>
              <a:rPr lang="en-US" dirty="0"/>
              <a:t>a. The person has not given consent; or</a:t>
            </a:r>
          </a:p>
          <a:p>
            <a:pPr lvl="2"/>
            <a:r>
              <a:rPr lang="en-US" dirty="0"/>
              <a:t>b. The person is incapable of giving consent because of mental, developmental, or physical disability; or</a:t>
            </a:r>
          </a:p>
          <a:p>
            <a:pPr lvl="2"/>
            <a:r>
              <a:rPr lang="en-US" dirty="0"/>
              <a:t>c. Force is used or threatened; or</a:t>
            </a:r>
          </a:p>
          <a:p>
            <a:pPr lvl="2"/>
            <a:r>
              <a:rPr lang="en-US" dirty="0"/>
              <a:t>d. The person is incapable of giving consent as a result judgment-inhibiting intoxication without regard to the intoxicant; or</a:t>
            </a:r>
          </a:p>
          <a:p>
            <a:pPr lvl="2"/>
            <a:r>
              <a:rPr lang="en-US" dirty="0"/>
              <a:t>e. The person is not sufficiently conscious to provide consent.</a:t>
            </a:r>
          </a:p>
          <a:p>
            <a:pPr lvl="2"/>
            <a:r>
              <a:rPr lang="en-US" dirty="0"/>
              <a:t>f. The person is not old enough to give consent. In Indiana, any person who has reason to believe that a child is a victim of child abuse or neglect has a duty to make a report to Child Protective Services or to the police.</a:t>
            </a:r>
          </a:p>
          <a:p>
            <a:pPr lvl="1"/>
            <a:endParaRPr lang="en-US" dirty="0"/>
          </a:p>
        </p:txBody>
      </p:sp>
    </p:spTree>
    <p:extLst>
      <p:ext uri="{BB962C8B-B14F-4D97-AF65-F5344CB8AC3E}">
        <p14:creationId xmlns:p14="http://schemas.microsoft.com/office/powerpoint/2010/main" val="2964281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737" y="457200"/>
            <a:ext cx="8161506" cy="1143000"/>
          </a:xfrm>
        </p:spPr>
        <p:txBody>
          <a:bodyPr/>
          <a:lstStyle/>
          <a:p>
            <a:r>
              <a:rPr lang="en-US" sz="3200" b="1" dirty="0" smtClean="0"/>
              <a:t>How </a:t>
            </a:r>
            <a:r>
              <a:rPr lang="en-US" sz="3200" b="1" dirty="0"/>
              <a:t>many of the people who had unwanted sexual contact with you had been drinking alcohol or using drugs? </a:t>
            </a:r>
            <a:r>
              <a:rPr lang="en-US" sz="2800" b="1" dirty="0" smtClean="0"/>
              <a:t/>
            </a:r>
            <a:br>
              <a:rPr lang="en-US" sz="2800" b="1" dirty="0" smtClean="0"/>
            </a:br>
            <a:r>
              <a:rPr lang="en-US" sz="2800" b="1" dirty="0" smtClean="0"/>
              <a:t>(</a:t>
            </a:r>
            <a:r>
              <a:rPr lang="en-US" sz="2800" b="1" dirty="0"/>
              <a:t>4 Responses)</a:t>
            </a:r>
            <a:r>
              <a:rPr lang="en-US" sz="2800" dirty="0"/>
              <a: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27040701"/>
              </p:ext>
            </p:extLst>
          </p:nvPr>
        </p:nvGraphicFramePr>
        <p:xfrm>
          <a:off x="457200" y="1600200"/>
          <a:ext cx="7620000" cy="48006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429677" y="6214092"/>
            <a:ext cx="1662332" cy="532111"/>
          </a:xfrm>
          <a:prstGeom prst="rect">
            <a:avLst/>
          </a:prstGeom>
        </p:spPr>
      </p:pic>
    </p:spTree>
    <p:extLst>
      <p:ext uri="{BB962C8B-B14F-4D97-AF65-F5344CB8AC3E}">
        <p14:creationId xmlns:p14="http://schemas.microsoft.com/office/powerpoint/2010/main" val="18023296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55942"/>
            <a:ext cx="8556044" cy="1143000"/>
          </a:xfrm>
        </p:spPr>
        <p:txBody>
          <a:bodyPr/>
          <a:lstStyle/>
          <a:p>
            <a:r>
              <a:rPr lang="en-US" sz="3200" b="1" dirty="0" smtClean="0"/>
              <a:t>Were you unable to provide consent or stop what was happening because you were incapacitated, passed out, unconscious, blacked out, or asleep? </a:t>
            </a:r>
            <a:br>
              <a:rPr lang="en-US" sz="3200" b="1" dirty="0" smtClean="0"/>
            </a:br>
            <a:r>
              <a:rPr lang="en-US" sz="2800" b="1" dirty="0" smtClean="0"/>
              <a:t>(6 responses)</a:t>
            </a:r>
            <a:endParaRPr lang="en-US" sz="2800" b="1" dirty="0"/>
          </a:p>
        </p:txBody>
      </p:sp>
      <p:graphicFrame>
        <p:nvGraphicFramePr>
          <p:cNvPr id="4" name="Chart 3"/>
          <p:cNvGraphicFramePr/>
          <p:nvPr>
            <p:extLst>
              <p:ext uri="{D42A27DB-BD31-4B8C-83A1-F6EECF244321}">
                <p14:modId xmlns:p14="http://schemas.microsoft.com/office/powerpoint/2010/main" val="1348503587"/>
              </p:ext>
            </p:extLst>
          </p:nvPr>
        </p:nvGraphicFramePr>
        <p:xfrm>
          <a:off x="1769572" y="1828158"/>
          <a:ext cx="6786472" cy="4548254"/>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429677" y="6214092"/>
            <a:ext cx="1662332" cy="532111"/>
          </a:xfrm>
          <a:prstGeom prst="rect">
            <a:avLst/>
          </a:prstGeom>
        </p:spPr>
      </p:pic>
    </p:spTree>
    <p:extLst>
      <p:ext uri="{BB962C8B-B14F-4D97-AF65-F5344CB8AC3E}">
        <p14:creationId xmlns:p14="http://schemas.microsoft.com/office/powerpoint/2010/main" val="41910978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102" y="111797"/>
            <a:ext cx="7620000" cy="1143000"/>
          </a:xfrm>
        </p:spPr>
        <p:txBody>
          <a:bodyPr/>
          <a:lstStyle/>
          <a:p>
            <a:r>
              <a:rPr lang="en-US" dirty="0" smtClean="0"/>
              <a:t>Recommendations:</a:t>
            </a:r>
            <a:endParaRPr lang="en-US" dirty="0"/>
          </a:p>
        </p:txBody>
      </p:sp>
      <p:sp>
        <p:nvSpPr>
          <p:cNvPr id="3" name="Content Placeholder 2"/>
          <p:cNvSpPr>
            <a:spLocks noGrp="1"/>
          </p:cNvSpPr>
          <p:nvPr>
            <p:ph idx="1"/>
          </p:nvPr>
        </p:nvSpPr>
        <p:spPr>
          <a:xfrm>
            <a:off x="282101" y="1254797"/>
            <a:ext cx="8025319" cy="4800600"/>
          </a:xfrm>
        </p:spPr>
        <p:txBody>
          <a:bodyPr/>
          <a:lstStyle/>
          <a:p>
            <a:r>
              <a:rPr lang="en-US" dirty="0" smtClean="0"/>
              <a:t>Implement educational workshops that teach students about the definition of consent, providing examples of what is or is not consent. </a:t>
            </a:r>
          </a:p>
          <a:p>
            <a:pPr lvl="1"/>
            <a:r>
              <a:rPr lang="en-US" dirty="0"/>
              <a:t>Collaborate </a:t>
            </a:r>
            <a:r>
              <a:rPr lang="en-US" dirty="0" smtClean="0"/>
              <a:t>with Student </a:t>
            </a:r>
            <a:r>
              <a:rPr lang="en-US" dirty="0"/>
              <a:t>Health </a:t>
            </a:r>
            <a:r>
              <a:rPr lang="en-US" dirty="0" smtClean="0"/>
              <a:t>Promotion </a:t>
            </a:r>
            <a:r>
              <a:rPr lang="en-US" dirty="0"/>
              <a:t>to have educational programs about alcohol </a:t>
            </a:r>
            <a:r>
              <a:rPr lang="en-US" dirty="0" smtClean="0"/>
              <a:t>(and other drug) consumption </a:t>
            </a:r>
            <a:r>
              <a:rPr lang="en-US" dirty="0"/>
              <a:t>and how it inhibits a person’s ability to consent, drive, etc</a:t>
            </a:r>
            <a:r>
              <a:rPr lang="en-US" dirty="0" smtClean="0"/>
              <a:t>.</a:t>
            </a:r>
          </a:p>
          <a:p>
            <a:pPr lvl="1"/>
            <a:r>
              <a:rPr lang="en-US" dirty="0" smtClean="0"/>
              <a:t>Party Smart Sycamores</a:t>
            </a:r>
            <a:endParaRPr lang="en-US" dirty="0"/>
          </a:p>
          <a:p>
            <a:r>
              <a:rPr lang="en-US" dirty="0" smtClean="0"/>
              <a:t>Create and disseminate a consent campaign to </a:t>
            </a:r>
            <a:r>
              <a:rPr lang="en-US" dirty="0"/>
              <a:t>raise awareness of what consent </a:t>
            </a:r>
            <a:r>
              <a:rPr lang="en-US" dirty="0" smtClean="0"/>
              <a:t>is.</a:t>
            </a:r>
          </a:p>
          <a:p>
            <a:pPr lvl="2"/>
            <a:r>
              <a:rPr lang="en-US" dirty="0" smtClean="0"/>
              <a:t>Student developed</a:t>
            </a:r>
          </a:p>
          <a:p>
            <a:endParaRPr lang="en-US" dirty="0" smtClean="0"/>
          </a:p>
          <a:p>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29677" y="6214092"/>
            <a:ext cx="1662332" cy="532111"/>
          </a:xfrm>
          <a:prstGeom prst="rect">
            <a:avLst/>
          </a:prstGeom>
        </p:spPr>
      </p:pic>
    </p:spTree>
    <p:extLst>
      <p:ext uri="{BB962C8B-B14F-4D97-AF65-F5344CB8AC3E}">
        <p14:creationId xmlns:p14="http://schemas.microsoft.com/office/powerpoint/2010/main" val="19492425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8849" y="4727642"/>
            <a:ext cx="7659687" cy="1168400"/>
          </a:xfrm>
        </p:spPr>
        <p:txBody>
          <a:bodyPr/>
          <a:lstStyle/>
          <a:p>
            <a:r>
              <a:rPr lang="en-US" b="1" dirty="0"/>
              <a:t>Who </a:t>
            </a:r>
            <a:r>
              <a:rPr lang="en-US" dirty="0"/>
              <a:t>did students disclose their experience </a:t>
            </a:r>
            <a:r>
              <a:rPr lang="en-US" dirty="0" smtClean="0"/>
              <a:t>to?</a:t>
            </a:r>
            <a:r>
              <a:rPr lang="en-US" b="1" dirty="0"/>
              <a:t/>
            </a:r>
            <a:br>
              <a:rPr lang="en-US" b="1" dirty="0"/>
            </a:br>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429677" y="6214092"/>
            <a:ext cx="1662332" cy="532111"/>
          </a:xfrm>
          <a:prstGeom prst="rect">
            <a:avLst/>
          </a:prstGeom>
        </p:spPr>
      </p:pic>
    </p:spTree>
    <p:extLst>
      <p:ext uri="{BB962C8B-B14F-4D97-AF65-F5344CB8AC3E}">
        <p14:creationId xmlns:p14="http://schemas.microsoft.com/office/powerpoint/2010/main" val="14464514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482519" cy="1143000"/>
          </a:xfrm>
        </p:spPr>
        <p:txBody>
          <a:bodyPr/>
          <a:lstStyle/>
          <a:p>
            <a:r>
              <a:rPr lang="en-US" sz="3200" b="1" dirty="0" smtClean="0"/>
              <a:t>Have </a:t>
            </a:r>
            <a:r>
              <a:rPr lang="en-US" sz="3200" b="1" dirty="0"/>
              <a:t>you told any of your roommates, friends, or family members about the incident? </a:t>
            </a:r>
            <a:r>
              <a:rPr lang="en-US" sz="3200" b="1" dirty="0" smtClean="0"/>
              <a:t/>
            </a:r>
            <a:br>
              <a:rPr lang="en-US" sz="3200" b="1" dirty="0" smtClean="0"/>
            </a:br>
            <a:r>
              <a:rPr lang="en-US" sz="2800" b="1" dirty="0" smtClean="0"/>
              <a:t>(</a:t>
            </a:r>
            <a:r>
              <a:rPr lang="en-US" sz="2800" b="1" dirty="0"/>
              <a:t>31 Responses)</a:t>
            </a:r>
            <a:r>
              <a:rPr lang="en-US" sz="2800" dirty="0"/>
              <a:t> </a:t>
            </a:r>
          </a:p>
        </p:txBody>
      </p:sp>
      <p:graphicFrame>
        <p:nvGraphicFramePr>
          <p:cNvPr id="4" name="Chart 3"/>
          <p:cNvGraphicFramePr/>
          <p:nvPr>
            <p:extLst>
              <p:ext uri="{D42A27DB-BD31-4B8C-83A1-F6EECF244321}">
                <p14:modId xmlns:p14="http://schemas.microsoft.com/office/powerpoint/2010/main" val="3586623909"/>
              </p:ext>
            </p:extLst>
          </p:nvPr>
        </p:nvGraphicFramePr>
        <p:xfrm>
          <a:off x="1359057" y="2106306"/>
          <a:ext cx="6096000" cy="40640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429677" y="6214092"/>
            <a:ext cx="1662332" cy="532111"/>
          </a:xfrm>
          <a:prstGeom prst="rect">
            <a:avLst/>
          </a:prstGeom>
        </p:spPr>
      </p:pic>
    </p:spTree>
    <p:extLst>
      <p:ext uri="{BB962C8B-B14F-4D97-AF65-F5344CB8AC3E}">
        <p14:creationId xmlns:p14="http://schemas.microsoft.com/office/powerpoint/2010/main" val="31865277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Survey</a:t>
            </a:r>
            <a:endParaRPr lang="en-US" dirty="0"/>
          </a:p>
        </p:txBody>
      </p:sp>
      <p:sp>
        <p:nvSpPr>
          <p:cNvPr id="3" name="Content Placeholder 2"/>
          <p:cNvSpPr>
            <a:spLocks noGrp="1"/>
          </p:cNvSpPr>
          <p:nvPr>
            <p:ph idx="1"/>
          </p:nvPr>
        </p:nvSpPr>
        <p:spPr>
          <a:xfrm>
            <a:off x="457200" y="1417638"/>
            <a:ext cx="7620000" cy="4983162"/>
          </a:xfrm>
        </p:spPr>
        <p:txBody>
          <a:bodyPr/>
          <a:lstStyle/>
          <a:p>
            <a:r>
              <a:rPr lang="en-US" sz="2400" dirty="0" smtClean="0"/>
              <a:t>Developed by </a:t>
            </a:r>
            <a:r>
              <a:rPr lang="en-US" sz="2400" dirty="0" err="1" smtClean="0"/>
              <a:t>CampusClarity</a:t>
            </a:r>
            <a:r>
              <a:rPr lang="en-US" sz="2400" dirty="0" smtClean="0"/>
              <a:t>/</a:t>
            </a:r>
            <a:r>
              <a:rPr lang="en-US" sz="2400" dirty="0" err="1" smtClean="0"/>
              <a:t>EverFi</a:t>
            </a:r>
            <a:endParaRPr lang="en-US" sz="2400" dirty="0" smtClean="0"/>
          </a:p>
          <a:p>
            <a:pPr lvl="1"/>
            <a:r>
              <a:rPr lang="en-US" sz="2400" dirty="0"/>
              <a:t>H</a:t>
            </a:r>
            <a:r>
              <a:rPr lang="en-US" sz="2400" dirty="0" smtClean="0"/>
              <a:t>ost of the online training module for sexual misconduct</a:t>
            </a:r>
          </a:p>
          <a:p>
            <a:pPr lvl="1"/>
            <a:r>
              <a:rPr lang="en-US" sz="2400" dirty="0" smtClean="0"/>
              <a:t>First implemented in fall 2015</a:t>
            </a:r>
          </a:p>
          <a:p>
            <a:r>
              <a:rPr lang="en-US" sz="2400" dirty="0" smtClean="0"/>
              <a:t>Survey disseminated in fall of 2016 to 15, 518 students</a:t>
            </a:r>
          </a:p>
          <a:p>
            <a:r>
              <a:rPr lang="en-US" sz="2400" dirty="0" smtClean="0"/>
              <a:t>931 surveys started</a:t>
            </a:r>
          </a:p>
          <a:p>
            <a:r>
              <a:rPr lang="en-US" sz="2400" dirty="0" smtClean="0"/>
              <a:t>662 surveys completed</a:t>
            </a:r>
            <a:endParaRPr lang="en-US" sz="2400" dirty="0"/>
          </a:p>
          <a:p>
            <a:pPr lvl="1"/>
            <a:r>
              <a:rPr lang="en-US" sz="2400" dirty="0"/>
              <a:t>Abandoned- 269</a:t>
            </a:r>
          </a:p>
          <a:p>
            <a:pPr lvl="2"/>
            <a:r>
              <a:rPr lang="en-US" sz="2000" dirty="0" smtClean="0"/>
              <a:t>Via </a:t>
            </a:r>
            <a:r>
              <a:rPr lang="en-US" sz="2000" dirty="0" err="1" smtClean="0"/>
              <a:t>Tigger</a:t>
            </a:r>
            <a:r>
              <a:rPr lang="en-US" sz="2000" dirty="0" smtClean="0"/>
              <a:t> button- 20</a:t>
            </a:r>
          </a:p>
          <a:p>
            <a:r>
              <a:rPr lang="en-US" sz="2400" dirty="0" smtClean="0"/>
              <a:t>Skip Logic</a:t>
            </a:r>
          </a:p>
          <a:p>
            <a:pPr lvl="1"/>
            <a:r>
              <a:rPr lang="en-US" sz="2400" dirty="0" smtClean="0"/>
              <a:t>Response numbers vary significantly</a:t>
            </a:r>
          </a:p>
          <a:p>
            <a:pPr marL="114300" indent="0">
              <a:buNone/>
            </a:pPr>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29677" y="6214092"/>
            <a:ext cx="1662332" cy="532111"/>
          </a:xfrm>
          <a:prstGeom prst="rect">
            <a:avLst/>
          </a:prstGeom>
        </p:spPr>
      </p:pic>
    </p:spTree>
    <p:extLst>
      <p:ext uri="{BB962C8B-B14F-4D97-AF65-F5344CB8AC3E}">
        <p14:creationId xmlns:p14="http://schemas.microsoft.com/office/powerpoint/2010/main" val="11629956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7866" y="1781063"/>
            <a:ext cx="3318933" cy="1143000"/>
          </a:xfrm>
        </p:spPr>
        <p:txBody>
          <a:bodyPr/>
          <a:lstStyle/>
          <a:p>
            <a:r>
              <a:rPr lang="en-US" sz="2800" dirty="0" smtClean="0">
                <a:solidFill>
                  <a:srgbClr val="000000"/>
                </a:solidFill>
                <a:ea typeface="Lucida Grande"/>
                <a:cs typeface="Lucida Grande"/>
              </a:rPr>
              <a:t>Were they notified? (</a:t>
            </a:r>
            <a:r>
              <a:rPr lang="en-US" sz="2800" dirty="0">
                <a:solidFill>
                  <a:srgbClr val="000000"/>
                </a:solidFill>
                <a:ea typeface="Lucida Grande"/>
                <a:cs typeface="Lucida Grande"/>
              </a:rPr>
              <a:t>30 Responses)</a:t>
            </a:r>
            <a:endParaRPr lang="en-US" sz="2800" dirty="0"/>
          </a:p>
        </p:txBody>
      </p:sp>
      <p:sp>
        <p:nvSpPr>
          <p:cNvPr id="7" name="TextBox 6"/>
          <p:cNvSpPr txBox="1"/>
          <p:nvPr/>
        </p:nvSpPr>
        <p:spPr>
          <a:xfrm>
            <a:off x="206688" y="443825"/>
            <a:ext cx="8256491" cy="954107"/>
          </a:xfrm>
          <a:prstGeom prst="rect">
            <a:avLst/>
          </a:prstGeom>
          <a:noFill/>
        </p:spPr>
        <p:txBody>
          <a:bodyPr wrap="none" rtlCol="0">
            <a:spAutoFit/>
          </a:bodyPr>
          <a:lstStyle/>
          <a:p>
            <a:r>
              <a:rPr lang="en-US" sz="2800" b="1" dirty="0" smtClean="0">
                <a:solidFill>
                  <a:schemeClr val="tx2"/>
                </a:solidFill>
                <a:latin typeface="+mj-lt"/>
                <a:ea typeface="Lucida Grande"/>
                <a:cs typeface="Lucida Grande"/>
              </a:rPr>
              <a:t>Administrators</a:t>
            </a:r>
            <a:r>
              <a:rPr lang="en-US" sz="2800" b="1" dirty="0">
                <a:solidFill>
                  <a:schemeClr val="tx2"/>
                </a:solidFill>
                <a:latin typeface="+mj-lt"/>
                <a:ea typeface="Lucida Grande"/>
                <a:cs typeface="Lucida Grande"/>
              </a:rPr>
              <a:t>, faculty, or other officials or </a:t>
            </a:r>
            <a:r>
              <a:rPr lang="en-US" sz="2800" b="1" dirty="0" smtClean="0">
                <a:solidFill>
                  <a:schemeClr val="tx2"/>
                </a:solidFill>
                <a:latin typeface="+mj-lt"/>
                <a:ea typeface="Lucida Grande"/>
                <a:cs typeface="Lucida Grande"/>
              </a:rPr>
              <a:t>staff </a:t>
            </a:r>
            <a:r>
              <a:rPr lang="en-US" sz="2800" b="1" dirty="0">
                <a:solidFill>
                  <a:schemeClr val="tx2"/>
                </a:solidFill>
                <a:latin typeface="+mj-lt"/>
                <a:ea typeface="Lucida Grande"/>
                <a:cs typeface="Lucida Grande"/>
              </a:rPr>
              <a:t> </a:t>
            </a:r>
            <a:endParaRPr lang="en-US" sz="2800" b="1" dirty="0" smtClean="0">
              <a:solidFill>
                <a:schemeClr val="tx2"/>
              </a:solidFill>
              <a:latin typeface="+mj-lt"/>
              <a:ea typeface="Lucida Grande"/>
              <a:cs typeface="Lucida Grande"/>
            </a:endParaRPr>
          </a:p>
          <a:p>
            <a:r>
              <a:rPr lang="en-US" sz="2800" b="1" dirty="0" smtClean="0">
                <a:solidFill>
                  <a:schemeClr val="tx2"/>
                </a:solidFill>
                <a:latin typeface="+mj-lt"/>
                <a:ea typeface="Lucida Grande"/>
                <a:cs typeface="Lucida Grande"/>
              </a:rPr>
              <a:t>at </a:t>
            </a:r>
            <a:r>
              <a:rPr lang="en-US" sz="2800" b="1" dirty="0">
                <a:solidFill>
                  <a:schemeClr val="tx2"/>
                </a:solidFill>
                <a:latin typeface="+mj-lt"/>
                <a:ea typeface="Lucida Grande"/>
                <a:cs typeface="Lucida Grande"/>
              </a:rPr>
              <a:t>this school</a:t>
            </a:r>
            <a:endParaRPr lang="en-US" sz="2800" b="1" dirty="0">
              <a:solidFill>
                <a:schemeClr val="tx2"/>
              </a:solidFill>
              <a:latin typeface="+mj-lt"/>
            </a:endParaRPr>
          </a:p>
        </p:txBody>
      </p:sp>
      <p:graphicFrame>
        <p:nvGraphicFramePr>
          <p:cNvPr id="8" name="Chart 7"/>
          <p:cNvGraphicFramePr/>
          <p:nvPr>
            <p:extLst>
              <p:ext uri="{D42A27DB-BD31-4B8C-83A1-F6EECF244321}">
                <p14:modId xmlns:p14="http://schemas.microsoft.com/office/powerpoint/2010/main" val="1567366542"/>
              </p:ext>
            </p:extLst>
          </p:nvPr>
        </p:nvGraphicFramePr>
        <p:xfrm>
          <a:off x="0" y="2352563"/>
          <a:ext cx="4334934" cy="3990931"/>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4622800" y="1846540"/>
            <a:ext cx="3522133" cy="954107"/>
          </a:xfrm>
          <a:prstGeom prst="rect">
            <a:avLst/>
          </a:prstGeom>
          <a:noFill/>
        </p:spPr>
        <p:txBody>
          <a:bodyPr wrap="square" rtlCol="0">
            <a:spAutoFit/>
          </a:bodyPr>
          <a:lstStyle/>
          <a:p>
            <a:r>
              <a:rPr lang="en-US" sz="2800" dirty="0" smtClean="0">
                <a:latin typeface="+mj-lt"/>
              </a:rPr>
              <a:t>Were they helpful?  </a:t>
            </a:r>
          </a:p>
          <a:p>
            <a:r>
              <a:rPr lang="en-US" sz="2800" dirty="0" smtClean="0">
                <a:latin typeface="+mj-lt"/>
              </a:rPr>
              <a:t>(3 Responses)</a:t>
            </a:r>
            <a:endParaRPr lang="en-US" sz="2800" dirty="0">
              <a:latin typeface="+mj-lt"/>
            </a:endParaRPr>
          </a:p>
        </p:txBody>
      </p:sp>
      <p:graphicFrame>
        <p:nvGraphicFramePr>
          <p:cNvPr id="12" name="Chart 11"/>
          <p:cNvGraphicFramePr/>
          <p:nvPr>
            <p:extLst>
              <p:ext uri="{D42A27DB-BD31-4B8C-83A1-F6EECF244321}">
                <p14:modId xmlns:p14="http://schemas.microsoft.com/office/powerpoint/2010/main" val="2657731173"/>
              </p:ext>
            </p:extLst>
          </p:nvPr>
        </p:nvGraphicFramePr>
        <p:xfrm>
          <a:off x="4334934" y="2924063"/>
          <a:ext cx="3894666" cy="3070774"/>
        </p:xfrm>
        <a:graphic>
          <a:graphicData uri="http://schemas.openxmlformats.org/drawingml/2006/chart">
            <c:chart xmlns:c="http://schemas.openxmlformats.org/drawingml/2006/chart" xmlns:r="http://schemas.openxmlformats.org/officeDocument/2006/relationships" r:id="rId4"/>
          </a:graphicData>
        </a:graphic>
      </p:graphicFrame>
      <p:pic>
        <p:nvPicPr>
          <p:cNvPr id="10" name="Picture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429677" y="6214092"/>
            <a:ext cx="1662332" cy="532111"/>
          </a:xfrm>
          <a:prstGeom prst="rect">
            <a:avLst/>
          </a:prstGeom>
        </p:spPr>
      </p:pic>
    </p:spTree>
    <p:extLst>
      <p:ext uri="{BB962C8B-B14F-4D97-AF65-F5344CB8AC3E}">
        <p14:creationId xmlns:p14="http://schemas.microsoft.com/office/powerpoint/2010/main" val="8335666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ea typeface="Lucida Grande"/>
                <a:cs typeface="Lucida Grande"/>
              </a:rPr>
              <a:t>A crisis center or helpline, or a hospital or health care center at this </a:t>
            </a:r>
            <a:r>
              <a:rPr lang="en-US" sz="2800" b="1" dirty="0" smtClean="0">
                <a:ea typeface="Lucida Grande"/>
                <a:cs typeface="Lucida Grande"/>
              </a:rPr>
              <a:t>school</a:t>
            </a:r>
            <a:endParaRPr lang="en-US" sz="2800" b="1" dirty="0"/>
          </a:p>
        </p:txBody>
      </p:sp>
      <p:sp>
        <p:nvSpPr>
          <p:cNvPr id="5" name="Title 3"/>
          <p:cNvSpPr txBox="1">
            <a:spLocks/>
          </p:cNvSpPr>
          <p:nvPr/>
        </p:nvSpPr>
        <p:spPr>
          <a:xfrm>
            <a:off x="341740" y="1845572"/>
            <a:ext cx="3318933"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2800" dirty="0" smtClean="0">
                <a:solidFill>
                  <a:srgbClr val="000000"/>
                </a:solidFill>
                <a:ea typeface="Lucida Grande"/>
                <a:cs typeface="Lucida Grande"/>
              </a:rPr>
              <a:t>Were they notified? (30 Responses)</a:t>
            </a:r>
            <a:endParaRPr lang="en-US" sz="2800" dirty="0"/>
          </a:p>
        </p:txBody>
      </p:sp>
      <p:sp>
        <p:nvSpPr>
          <p:cNvPr id="6" name="Title 3"/>
          <p:cNvSpPr txBox="1">
            <a:spLocks/>
          </p:cNvSpPr>
          <p:nvPr/>
        </p:nvSpPr>
        <p:spPr>
          <a:xfrm>
            <a:off x="4446982" y="1822702"/>
            <a:ext cx="3318933"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2800" dirty="0" smtClean="0">
                <a:solidFill>
                  <a:srgbClr val="000000"/>
                </a:solidFill>
                <a:ea typeface="Lucida Grande"/>
                <a:cs typeface="Lucida Grande"/>
              </a:rPr>
              <a:t>Were they helpful?   </a:t>
            </a:r>
          </a:p>
          <a:p>
            <a:r>
              <a:rPr lang="en-US" sz="2800" dirty="0" smtClean="0">
                <a:solidFill>
                  <a:srgbClr val="000000"/>
                </a:solidFill>
                <a:ea typeface="Lucida Grande"/>
                <a:cs typeface="Lucida Grande"/>
              </a:rPr>
              <a:t>(3 Responses)</a:t>
            </a:r>
            <a:endParaRPr lang="en-US" sz="2800" dirty="0"/>
          </a:p>
        </p:txBody>
      </p:sp>
      <p:graphicFrame>
        <p:nvGraphicFramePr>
          <p:cNvPr id="8" name="Chart 7"/>
          <p:cNvGraphicFramePr/>
          <p:nvPr>
            <p:extLst>
              <p:ext uri="{D42A27DB-BD31-4B8C-83A1-F6EECF244321}">
                <p14:modId xmlns:p14="http://schemas.microsoft.com/office/powerpoint/2010/main" val="1193404881"/>
              </p:ext>
            </p:extLst>
          </p:nvPr>
        </p:nvGraphicFramePr>
        <p:xfrm>
          <a:off x="0" y="2821022"/>
          <a:ext cx="4260843" cy="35433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extLst>
              <p:ext uri="{D42A27DB-BD31-4B8C-83A1-F6EECF244321}">
                <p14:modId xmlns:p14="http://schemas.microsoft.com/office/powerpoint/2010/main" val="740747809"/>
              </p:ext>
            </p:extLst>
          </p:nvPr>
        </p:nvGraphicFramePr>
        <p:xfrm>
          <a:off x="4085617" y="2607013"/>
          <a:ext cx="4264749" cy="3754467"/>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429677" y="6214092"/>
            <a:ext cx="1662332" cy="532111"/>
          </a:xfrm>
          <a:prstGeom prst="rect">
            <a:avLst/>
          </a:prstGeom>
        </p:spPr>
      </p:pic>
    </p:spTree>
    <p:extLst>
      <p:ext uri="{BB962C8B-B14F-4D97-AF65-F5344CB8AC3E}">
        <p14:creationId xmlns:p14="http://schemas.microsoft.com/office/powerpoint/2010/main" val="3962995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7620000" cy="1143000"/>
          </a:xfrm>
        </p:spPr>
        <p:txBody>
          <a:bodyPr/>
          <a:lstStyle/>
          <a:p>
            <a:r>
              <a:rPr lang="en-US" sz="2800" b="1" dirty="0">
                <a:ea typeface="Lucida Grande"/>
                <a:cs typeface="Lucida Grande"/>
              </a:rPr>
              <a:t>A crisis center or helpline, or a hospital or health care center </a:t>
            </a:r>
            <a:r>
              <a:rPr lang="en-US" sz="2800" b="1" dirty="0" smtClean="0">
                <a:ea typeface="Lucida Grande"/>
                <a:cs typeface="Lucida Grande"/>
              </a:rPr>
              <a:t>NOT at </a:t>
            </a:r>
            <a:r>
              <a:rPr lang="en-US" sz="2800" b="1" dirty="0">
                <a:ea typeface="Lucida Grande"/>
                <a:cs typeface="Lucida Grande"/>
              </a:rPr>
              <a:t>this </a:t>
            </a:r>
            <a:r>
              <a:rPr lang="en-US" sz="2800" b="1" dirty="0" smtClean="0">
                <a:ea typeface="Lucida Grande"/>
                <a:cs typeface="Lucida Grande"/>
              </a:rPr>
              <a:t>school</a:t>
            </a:r>
            <a:endParaRPr lang="en-US" sz="2800" b="1" dirty="0"/>
          </a:p>
        </p:txBody>
      </p:sp>
      <p:sp>
        <p:nvSpPr>
          <p:cNvPr id="6" name="Title 3"/>
          <p:cNvSpPr txBox="1">
            <a:spLocks/>
          </p:cNvSpPr>
          <p:nvPr/>
        </p:nvSpPr>
        <p:spPr>
          <a:xfrm>
            <a:off x="341740" y="1822702"/>
            <a:ext cx="3318933"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2800" dirty="0" smtClean="0">
                <a:solidFill>
                  <a:srgbClr val="000000"/>
                </a:solidFill>
                <a:ea typeface="Lucida Grande"/>
                <a:cs typeface="Lucida Grande"/>
              </a:rPr>
              <a:t>Were they notified? (30 Responses)</a:t>
            </a:r>
            <a:endParaRPr lang="en-US" sz="2800" dirty="0"/>
          </a:p>
        </p:txBody>
      </p:sp>
      <p:sp>
        <p:nvSpPr>
          <p:cNvPr id="7" name="Title 3"/>
          <p:cNvSpPr txBox="1">
            <a:spLocks/>
          </p:cNvSpPr>
          <p:nvPr/>
        </p:nvSpPr>
        <p:spPr>
          <a:xfrm>
            <a:off x="4485892" y="1822702"/>
            <a:ext cx="3318933"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2800" dirty="0" smtClean="0">
                <a:solidFill>
                  <a:srgbClr val="000000"/>
                </a:solidFill>
                <a:ea typeface="Lucida Grande"/>
                <a:cs typeface="Lucida Grande"/>
              </a:rPr>
              <a:t>Were they helpful?  </a:t>
            </a:r>
          </a:p>
          <a:p>
            <a:r>
              <a:rPr lang="en-US" sz="2800" dirty="0" smtClean="0">
                <a:solidFill>
                  <a:srgbClr val="000000"/>
                </a:solidFill>
                <a:ea typeface="Lucida Grande"/>
                <a:cs typeface="Lucida Grande"/>
              </a:rPr>
              <a:t> (3 Responses)</a:t>
            </a:r>
            <a:endParaRPr lang="en-US" sz="2800" dirty="0"/>
          </a:p>
        </p:txBody>
      </p:sp>
      <p:graphicFrame>
        <p:nvGraphicFramePr>
          <p:cNvPr id="8" name="Chart 7"/>
          <p:cNvGraphicFramePr/>
          <p:nvPr>
            <p:extLst>
              <p:ext uri="{D42A27DB-BD31-4B8C-83A1-F6EECF244321}">
                <p14:modId xmlns:p14="http://schemas.microsoft.com/office/powerpoint/2010/main" val="1025029943"/>
              </p:ext>
            </p:extLst>
          </p:nvPr>
        </p:nvGraphicFramePr>
        <p:xfrm>
          <a:off x="0" y="2859932"/>
          <a:ext cx="4260843" cy="34460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extLst>
              <p:ext uri="{D42A27DB-BD31-4B8C-83A1-F6EECF244321}">
                <p14:modId xmlns:p14="http://schemas.microsoft.com/office/powerpoint/2010/main" val="1997210131"/>
              </p:ext>
            </p:extLst>
          </p:nvPr>
        </p:nvGraphicFramePr>
        <p:xfrm>
          <a:off x="4260843" y="2704290"/>
          <a:ext cx="4089523" cy="3601676"/>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429677" y="6214092"/>
            <a:ext cx="1662332" cy="532111"/>
          </a:xfrm>
          <a:prstGeom prst="rect">
            <a:avLst/>
          </a:prstGeom>
        </p:spPr>
      </p:pic>
    </p:spTree>
    <p:extLst>
      <p:ext uri="{BB962C8B-B14F-4D97-AF65-F5344CB8AC3E}">
        <p14:creationId xmlns:p14="http://schemas.microsoft.com/office/powerpoint/2010/main" val="25946154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ea typeface="Lucida Grande"/>
                <a:cs typeface="Lucida Grande"/>
              </a:rPr>
              <a:t>Campus police or security at this </a:t>
            </a:r>
            <a:r>
              <a:rPr lang="en-US" sz="3600" b="1" dirty="0" smtClean="0">
                <a:ea typeface="Lucida Grande"/>
                <a:cs typeface="Lucida Grande"/>
              </a:rPr>
              <a:t>school</a:t>
            </a:r>
            <a:endParaRPr lang="en-US" sz="3600" b="1" dirty="0"/>
          </a:p>
        </p:txBody>
      </p:sp>
      <p:sp>
        <p:nvSpPr>
          <p:cNvPr id="5" name="Title 3"/>
          <p:cNvSpPr txBox="1">
            <a:spLocks/>
          </p:cNvSpPr>
          <p:nvPr/>
        </p:nvSpPr>
        <p:spPr>
          <a:xfrm>
            <a:off x="341740" y="1919730"/>
            <a:ext cx="3318933"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2800" dirty="0" smtClean="0">
                <a:solidFill>
                  <a:srgbClr val="000000"/>
                </a:solidFill>
                <a:ea typeface="Lucida Grande"/>
                <a:cs typeface="Lucida Grande"/>
              </a:rPr>
              <a:t>Were they notified? (30 Responses)</a:t>
            </a:r>
            <a:endParaRPr lang="en-US" sz="2800" dirty="0"/>
          </a:p>
        </p:txBody>
      </p:sp>
      <p:sp>
        <p:nvSpPr>
          <p:cNvPr id="6" name="Title 3"/>
          <p:cNvSpPr txBox="1">
            <a:spLocks/>
          </p:cNvSpPr>
          <p:nvPr/>
        </p:nvSpPr>
        <p:spPr>
          <a:xfrm>
            <a:off x="4758267" y="1929849"/>
            <a:ext cx="3318933"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2800" dirty="0" smtClean="0">
                <a:solidFill>
                  <a:srgbClr val="000000"/>
                </a:solidFill>
                <a:ea typeface="Lucida Grande"/>
                <a:cs typeface="Lucida Grande"/>
              </a:rPr>
              <a:t>Were they helpful?   </a:t>
            </a:r>
          </a:p>
          <a:p>
            <a:r>
              <a:rPr lang="en-US" sz="2800" dirty="0" smtClean="0">
                <a:solidFill>
                  <a:srgbClr val="000000"/>
                </a:solidFill>
                <a:ea typeface="Lucida Grande"/>
                <a:cs typeface="Lucida Grande"/>
              </a:rPr>
              <a:t>(3 Responses)</a:t>
            </a:r>
            <a:endParaRPr lang="en-US" sz="2800" dirty="0"/>
          </a:p>
        </p:txBody>
      </p:sp>
      <p:graphicFrame>
        <p:nvGraphicFramePr>
          <p:cNvPr id="7" name="Chart 6"/>
          <p:cNvGraphicFramePr/>
          <p:nvPr>
            <p:extLst>
              <p:ext uri="{D42A27DB-BD31-4B8C-83A1-F6EECF244321}">
                <p14:modId xmlns:p14="http://schemas.microsoft.com/office/powerpoint/2010/main" val="3253766352"/>
              </p:ext>
            </p:extLst>
          </p:nvPr>
        </p:nvGraphicFramePr>
        <p:xfrm>
          <a:off x="111699" y="2786940"/>
          <a:ext cx="4155501" cy="33700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3689408544"/>
              </p:ext>
            </p:extLst>
          </p:nvPr>
        </p:nvGraphicFramePr>
        <p:xfrm>
          <a:off x="3999859" y="2835033"/>
          <a:ext cx="4416527" cy="3428856"/>
        </p:xfrm>
        <a:graphic>
          <a:graphicData uri="http://schemas.openxmlformats.org/drawingml/2006/chart">
            <c:chart xmlns:c="http://schemas.openxmlformats.org/drawingml/2006/chart" xmlns:r="http://schemas.openxmlformats.org/officeDocument/2006/relationships" r:id="rId4"/>
          </a:graphicData>
        </a:graphic>
      </p:graphicFrame>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429677" y="6214092"/>
            <a:ext cx="1662332" cy="532111"/>
          </a:xfrm>
          <a:prstGeom prst="rect">
            <a:avLst/>
          </a:prstGeom>
        </p:spPr>
      </p:pic>
    </p:spTree>
    <p:extLst>
      <p:ext uri="{BB962C8B-B14F-4D97-AF65-F5344CB8AC3E}">
        <p14:creationId xmlns:p14="http://schemas.microsoft.com/office/powerpoint/2010/main" val="21406085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z="2800" b="1" dirty="0">
                <a:solidFill>
                  <a:srgbClr val="00B050"/>
                </a:solidFill>
              </a:rPr>
              <a:t>Comparison to national statistics: </a:t>
            </a:r>
            <a:r>
              <a:rPr lang="en-US" sz="2800" b="1" dirty="0"/>
              <a:t/>
            </a:r>
            <a:br>
              <a:rPr lang="en-US" sz="2800" b="1" dirty="0"/>
            </a:br>
            <a:r>
              <a:rPr lang="en-US" sz="2800" b="1" dirty="0"/>
              <a:t>College-Age Victims of Sexual Violence Often Do Not Report to Law Enforcement</a:t>
            </a:r>
            <a:endParaRPr lang="en-US" sz="2800" dirty="0"/>
          </a:p>
        </p:txBody>
      </p:sp>
      <p:pic>
        <p:nvPicPr>
          <p:cNvPr id="3" name="Picture 2"/>
          <p:cNvPicPr>
            <a:picLocks noChangeAspect="1"/>
          </p:cNvPicPr>
          <p:nvPr/>
        </p:nvPicPr>
        <p:blipFill>
          <a:blip r:embed="rId2"/>
          <a:stretch>
            <a:fillRect/>
          </a:stretch>
        </p:blipFill>
        <p:spPr>
          <a:xfrm>
            <a:off x="457200" y="1609789"/>
            <a:ext cx="7475708" cy="4248694"/>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29677" y="6214092"/>
            <a:ext cx="1662332" cy="532111"/>
          </a:xfrm>
          <a:prstGeom prst="rect">
            <a:avLst/>
          </a:prstGeom>
        </p:spPr>
      </p:pic>
    </p:spTree>
    <p:extLst>
      <p:ext uri="{BB962C8B-B14F-4D97-AF65-F5344CB8AC3E}">
        <p14:creationId xmlns:p14="http://schemas.microsoft.com/office/powerpoint/2010/main" val="25137135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rgbClr val="00B050"/>
                </a:solidFill>
              </a:rPr>
              <a:t>Comparison to national statistics: </a:t>
            </a:r>
            <a:r>
              <a:rPr lang="en-US" sz="2800" b="1" dirty="0" smtClean="0"/>
              <a:t/>
            </a:r>
            <a:br>
              <a:rPr lang="en-US" sz="2800" b="1" dirty="0" smtClean="0"/>
            </a:br>
            <a:r>
              <a:rPr lang="en-US" sz="2800" b="1" dirty="0" smtClean="0"/>
              <a:t>Reasons Victims Do </a:t>
            </a:r>
            <a:r>
              <a:rPr lang="en-US" sz="2800" b="1" dirty="0"/>
              <a:t>Not Report to Law Enforcement</a:t>
            </a:r>
            <a:br>
              <a:rPr lang="en-US" sz="2800" b="1" dirty="0"/>
            </a:br>
            <a:endParaRPr lang="en-US" sz="2800" dirty="0"/>
          </a:p>
        </p:txBody>
      </p:sp>
      <p:pic>
        <p:nvPicPr>
          <p:cNvPr id="1026" name="Picture 2" descr="Infographic explaining reasons victims cited for not reporting a sexual assault or rape to police. For students who don't report, 26% believed it was a personal matter, 20% had fear of reprisal, 12% believed it was not important enough to report, 10% did not want the perpetrator to get in trouble, 9% believed police would not or could not help, 4% reported but not to police, and 31% cited other reasons. For non-students who didn't report, 23% believed it was a personal matter, 20% feared reprisal, 19% thought it was not important enough to report, 14% didn't want the perpetrator to get in trouble, 10% believed the police would not or could not help, 5% reported but not to police, and 35% cited other reasons. "/>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39671" y="1417638"/>
            <a:ext cx="4655058" cy="5191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2543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a:xfrm>
            <a:off x="457200" y="1417638"/>
            <a:ext cx="7620000" cy="4983162"/>
          </a:xfrm>
        </p:spPr>
        <p:txBody>
          <a:bodyPr/>
          <a:lstStyle/>
          <a:p>
            <a:r>
              <a:rPr lang="en-US" dirty="0" smtClean="0"/>
              <a:t>Provide guidance to faculty and staff, students, and parents/guardians on how to respond when a student discloses sexual assault.</a:t>
            </a:r>
          </a:p>
          <a:p>
            <a:pPr lvl="1"/>
            <a:r>
              <a:rPr lang="en-US" dirty="0" smtClean="0"/>
              <a:t>Thirteen Reasons Why clip</a:t>
            </a:r>
          </a:p>
          <a:p>
            <a:r>
              <a:rPr lang="en-US" dirty="0" smtClean="0"/>
              <a:t>Work with the Student Counseling Center and Victim’s Advocates to offer guidance on how the investigative process can be better for involved parties.</a:t>
            </a:r>
          </a:p>
          <a:p>
            <a:r>
              <a:rPr lang="en-US" dirty="0" smtClean="0"/>
              <a:t>With strict guidelines of not violating privacy rights</a:t>
            </a:r>
          </a:p>
          <a:p>
            <a:r>
              <a:rPr lang="en-US" dirty="0" smtClean="0"/>
              <a:t>Inform </a:t>
            </a:r>
            <a:r>
              <a:rPr lang="en-US" dirty="0"/>
              <a:t>students of services that are available for both victims and the accused (complainants and respondents).</a:t>
            </a:r>
          </a:p>
          <a:p>
            <a:pPr lvl="1"/>
            <a:r>
              <a:rPr lang="en-US" dirty="0"/>
              <a:t>We need to deliver a five star service of that </a:t>
            </a:r>
            <a:r>
              <a:rPr lang="en-US" dirty="0" smtClean="0"/>
              <a:t>offer</a:t>
            </a:r>
            <a:endParaRPr lang="en-US" dirty="0"/>
          </a:p>
          <a:p>
            <a:pPr lvl="1"/>
            <a:endParaRPr lang="en-US" dirty="0" smtClean="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29677" y="6214092"/>
            <a:ext cx="1662332" cy="532111"/>
          </a:xfrm>
          <a:prstGeom prst="rect">
            <a:avLst/>
          </a:prstGeom>
        </p:spPr>
      </p:pic>
    </p:spTree>
    <p:extLst>
      <p:ext uri="{BB962C8B-B14F-4D97-AF65-F5344CB8AC3E}">
        <p14:creationId xmlns:p14="http://schemas.microsoft.com/office/powerpoint/2010/main" val="31507706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939" y="4572000"/>
            <a:ext cx="7659687" cy="1168400"/>
          </a:xfrm>
        </p:spPr>
        <p:txBody>
          <a:bodyPr/>
          <a:lstStyle/>
          <a:p>
            <a:r>
              <a:rPr lang="en-US" b="1" dirty="0"/>
              <a:t>Why </a:t>
            </a:r>
            <a:r>
              <a:rPr lang="en-US" dirty="0"/>
              <a:t>do victims refrain from reporting?</a:t>
            </a:r>
            <a:r>
              <a:rPr lang="en-US" b="1" dirty="0"/>
              <a:t/>
            </a:r>
            <a:br>
              <a:rPr lang="en-US" b="1" dirty="0"/>
            </a:b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29677" y="6214092"/>
            <a:ext cx="1662332" cy="532111"/>
          </a:xfrm>
          <a:prstGeom prst="rect">
            <a:avLst/>
          </a:prstGeom>
        </p:spPr>
      </p:pic>
    </p:spTree>
    <p:extLst>
      <p:ext uri="{BB962C8B-B14F-4D97-AF65-F5344CB8AC3E}">
        <p14:creationId xmlns:p14="http://schemas.microsoft.com/office/powerpoint/2010/main" val="37968145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They did not think the incident was serious enough to report. </a:t>
            </a:r>
            <a:endParaRPr lang="en-US" dirty="0"/>
          </a:p>
        </p:txBody>
      </p:sp>
      <p:graphicFrame>
        <p:nvGraphicFramePr>
          <p:cNvPr id="5" name="Chart 4"/>
          <p:cNvGraphicFramePr/>
          <p:nvPr>
            <p:extLst>
              <p:ext uri="{D42A27DB-BD31-4B8C-83A1-F6EECF244321}">
                <p14:modId xmlns:p14="http://schemas.microsoft.com/office/powerpoint/2010/main" val="2382050559"/>
              </p:ext>
            </p:extLst>
          </p:nvPr>
        </p:nvGraphicFramePr>
        <p:xfrm>
          <a:off x="972766" y="1264595"/>
          <a:ext cx="6581838" cy="4543786"/>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118392" y="6214092"/>
            <a:ext cx="1662332" cy="532111"/>
          </a:xfrm>
          <a:prstGeom prst="rect">
            <a:avLst/>
          </a:prstGeom>
        </p:spPr>
      </p:pic>
    </p:spTree>
    <p:extLst>
      <p:ext uri="{BB962C8B-B14F-4D97-AF65-F5344CB8AC3E}">
        <p14:creationId xmlns:p14="http://schemas.microsoft.com/office/powerpoint/2010/main" val="12038873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11" y="310948"/>
            <a:ext cx="7986409" cy="1143000"/>
          </a:xfrm>
        </p:spPr>
        <p:txBody>
          <a:bodyPr/>
          <a:lstStyle/>
          <a:p>
            <a:r>
              <a:rPr lang="en-US" dirty="0" smtClean="0"/>
              <a:t>They didn’t know how to contact the resources.</a:t>
            </a:r>
            <a:endParaRPr lang="en-US" dirty="0"/>
          </a:p>
        </p:txBody>
      </p:sp>
      <p:graphicFrame>
        <p:nvGraphicFramePr>
          <p:cNvPr id="3" name="Chart 2"/>
          <p:cNvGraphicFramePr/>
          <p:nvPr>
            <p:extLst>
              <p:ext uri="{D42A27DB-BD31-4B8C-83A1-F6EECF244321}">
                <p14:modId xmlns:p14="http://schemas.microsoft.com/office/powerpoint/2010/main" val="3791829593"/>
              </p:ext>
            </p:extLst>
          </p:nvPr>
        </p:nvGraphicFramePr>
        <p:xfrm>
          <a:off x="1322962" y="1614791"/>
          <a:ext cx="6602856" cy="4520848"/>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060026" y="6135639"/>
            <a:ext cx="1662332" cy="532111"/>
          </a:xfrm>
          <a:prstGeom prst="rect">
            <a:avLst/>
          </a:prstGeom>
        </p:spPr>
      </p:pic>
    </p:spTree>
    <p:extLst>
      <p:ext uri="{BB962C8B-B14F-4D97-AF65-F5344CB8AC3E}">
        <p14:creationId xmlns:p14="http://schemas.microsoft.com/office/powerpoint/2010/main" val="2665811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a:t>
            </a:r>
            <a:endParaRPr lang="en-US" dirty="0"/>
          </a:p>
        </p:txBody>
      </p:sp>
      <p:sp>
        <p:nvSpPr>
          <p:cNvPr id="3" name="Content Placeholder 2"/>
          <p:cNvSpPr>
            <a:spLocks noGrp="1"/>
          </p:cNvSpPr>
          <p:nvPr>
            <p:ph idx="1"/>
          </p:nvPr>
        </p:nvSpPr>
        <p:spPr/>
        <p:txBody>
          <a:bodyPr>
            <a:normAutofit/>
          </a:bodyPr>
          <a:lstStyle/>
          <a:p>
            <a:r>
              <a:rPr lang="en-US" sz="2800" dirty="0" smtClean="0"/>
              <a:t>Focus on five (5) key areas:</a:t>
            </a:r>
          </a:p>
          <a:p>
            <a:pPr lvl="1"/>
            <a:r>
              <a:rPr lang="en-US" sz="2800" dirty="0" smtClean="0"/>
              <a:t>Where</a:t>
            </a:r>
            <a:r>
              <a:rPr lang="en-US" sz="2800" b="1" dirty="0" smtClean="0"/>
              <a:t> </a:t>
            </a:r>
            <a:r>
              <a:rPr lang="en-US" sz="2800" dirty="0" smtClean="0"/>
              <a:t>did reported incidents occur?</a:t>
            </a:r>
            <a:endParaRPr lang="en-US" sz="2800" b="1" dirty="0" smtClean="0"/>
          </a:p>
          <a:p>
            <a:pPr lvl="1"/>
            <a:r>
              <a:rPr lang="en-US" sz="2800" dirty="0" smtClean="0"/>
              <a:t>Who are the reported perpetrators?</a:t>
            </a:r>
          </a:p>
          <a:p>
            <a:pPr lvl="1"/>
            <a:r>
              <a:rPr lang="en-US" sz="2800" dirty="0" smtClean="0"/>
              <a:t>When students were assaulted, were they able to consent?</a:t>
            </a:r>
          </a:p>
          <a:p>
            <a:pPr lvl="1"/>
            <a:r>
              <a:rPr lang="en-US" sz="2800" dirty="0" smtClean="0"/>
              <a:t>Who did students disclose their experience with?</a:t>
            </a:r>
            <a:endParaRPr lang="en-US" sz="2800" dirty="0"/>
          </a:p>
          <a:p>
            <a:pPr lvl="1"/>
            <a:r>
              <a:rPr lang="en-US" sz="2800" dirty="0" smtClean="0"/>
              <a:t>Why do victims refrain from reporting?</a:t>
            </a:r>
            <a:endParaRPr lang="en-US" sz="2800" b="1" dirty="0"/>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29677" y="6214092"/>
            <a:ext cx="1662332" cy="532111"/>
          </a:xfrm>
          <a:prstGeom prst="rect">
            <a:avLst/>
          </a:prstGeom>
        </p:spPr>
      </p:pic>
    </p:spTree>
    <p:extLst>
      <p:ext uri="{BB962C8B-B14F-4D97-AF65-F5344CB8AC3E}">
        <p14:creationId xmlns:p14="http://schemas.microsoft.com/office/powerpoint/2010/main" val="18919755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12" y="413534"/>
            <a:ext cx="7966953" cy="2622340"/>
          </a:xfrm>
        </p:spPr>
        <p:txBody>
          <a:bodyPr/>
          <a:lstStyle/>
          <a:p>
            <a:r>
              <a:rPr lang="en-US" sz="4000" dirty="0" smtClean="0"/>
              <a:t>They felt that other people might think that what happened was at least partly their fault or that they might get in trouble. </a:t>
            </a:r>
            <a:endParaRPr lang="en-US" sz="4000" dirty="0"/>
          </a:p>
        </p:txBody>
      </p:sp>
      <p:graphicFrame>
        <p:nvGraphicFramePr>
          <p:cNvPr id="3" name="Chart 2"/>
          <p:cNvGraphicFramePr/>
          <p:nvPr>
            <p:extLst>
              <p:ext uri="{D42A27DB-BD31-4B8C-83A1-F6EECF244321}">
                <p14:modId xmlns:p14="http://schemas.microsoft.com/office/powerpoint/2010/main" val="4159319355"/>
              </p:ext>
            </p:extLst>
          </p:nvPr>
        </p:nvGraphicFramePr>
        <p:xfrm>
          <a:off x="1598306" y="2530036"/>
          <a:ext cx="5699909" cy="3822126"/>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176758" y="6260848"/>
            <a:ext cx="1662332" cy="532111"/>
          </a:xfrm>
          <a:prstGeom prst="rect">
            <a:avLst/>
          </a:prstGeom>
        </p:spPr>
      </p:pic>
    </p:spTree>
    <p:extLst>
      <p:ext uri="{BB962C8B-B14F-4D97-AF65-F5344CB8AC3E}">
        <p14:creationId xmlns:p14="http://schemas.microsoft.com/office/powerpoint/2010/main" val="22277280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16988"/>
            <a:ext cx="7869677" cy="1143000"/>
          </a:xfrm>
        </p:spPr>
        <p:txBody>
          <a:bodyPr/>
          <a:lstStyle/>
          <a:p>
            <a:r>
              <a:rPr lang="en-US" sz="4200" dirty="0" smtClean="0"/>
              <a:t>They felt that they were concerned they’d be treated poorly or that no action would be taken.</a:t>
            </a:r>
            <a:endParaRPr lang="en-US" sz="4200" dirty="0"/>
          </a:p>
        </p:txBody>
      </p:sp>
      <p:graphicFrame>
        <p:nvGraphicFramePr>
          <p:cNvPr id="3" name="Chart 2"/>
          <p:cNvGraphicFramePr/>
          <p:nvPr>
            <p:extLst>
              <p:ext uri="{D42A27DB-BD31-4B8C-83A1-F6EECF244321}">
                <p14:modId xmlns:p14="http://schemas.microsoft.com/office/powerpoint/2010/main" val="518886907"/>
              </p:ext>
            </p:extLst>
          </p:nvPr>
        </p:nvGraphicFramePr>
        <p:xfrm>
          <a:off x="1173804" y="2168742"/>
          <a:ext cx="6096000" cy="4064000"/>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35124" y="6214092"/>
            <a:ext cx="1662332" cy="532111"/>
          </a:xfrm>
          <a:prstGeom prst="rect">
            <a:avLst/>
          </a:prstGeom>
        </p:spPr>
      </p:pic>
    </p:spTree>
    <p:extLst>
      <p:ext uri="{BB962C8B-B14F-4D97-AF65-F5344CB8AC3E}">
        <p14:creationId xmlns:p14="http://schemas.microsoft.com/office/powerpoint/2010/main" val="17784368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647" y="669047"/>
            <a:ext cx="8005864" cy="1143000"/>
          </a:xfrm>
        </p:spPr>
        <p:txBody>
          <a:bodyPr/>
          <a:lstStyle/>
          <a:p>
            <a:r>
              <a:rPr lang="en-US" dirty="0" smtClean="0"/>
              <a:t>They were concerned the groups notified would not keep their situation confidential.</a:t>
            </a:r>
            <a:endParaRPr lang="en-US" dirty="0"/>
          </a:p>
        </p:txBody>
      </p:sp>
      <p:graphicFrame>
        <p:nvGraphicFramePr>
          <p:cNvPr id="3" name="Chart 2"/>
          <p:cNvGraphicFramePr/>
          <p:nvPr>
            <p:extLst>
              <p:ext uri="{D42A27DB-BD31-4B8C-83A1-F6EECF244321}">
                <p14:modId xmlns:p14="http://schemas.microsoft.com/office/powerpoint/2010/main" val="1428921914"/>
              </p:ext>
            </p:extLst>
          </p:nvPr>
        </p:nvGraphicFramePr>
        <p:xfrm>
          <a:off x="881975" y="2233948"/>
          <a:ext cx="6096000" cy="4040392"/>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15668" y="6214092"/>
            <a:ext cx="1662332" cy="532111"/>
          </a:xfrm>
          <a:prstGeom prst="rect">
            <a:avLst/>
          </a:prstGeom>
        </p:spPr>
      </p:pic>
    </p:spTree>
    <p:extLst>
      <p:ext uri="{BB962C8B-B14F-4D97-AF65-F5344CB8AC3E}">
        <p14:creationId xmlns:p14="http://schemas.microsoft.com/office/powerpoint/2010/main" val="13425915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87831"/>
            <a:ext cx="8521431" cy="1143000"/>
          </a:xfrm>
        </p:spPr>
        <p:txBody>
          <a:bodyPr/>
          <a:lstStyle/>
          <a:p>
            <a:r>
              <a:rPr lang="en-US" sz="4000" dirty="0" smtClean="0"/>
              <a:t>They were worried that either the person who did this to them or other people might find out and do something to get back at them.</a:t>
            </a:r>
            <a:endParaRPr lang="en-US" sz="4000" dirty="0"/>
          </a:p>
        </p:txBody>
      </p:sp>
      <p:graphicFrame>
        <p:nvGraphicFramePr>
          <p:cNvPr id="3" name="Chart 2"/>
          <p:cNvGraphicFramePr/>
          <p:nvPr>
            <p:extLst>
              <p:ext uri="{D42A27DB-BD31-4B8C-83A1-F6EECF244321}">
                <p14:modId xmlns:p14="http://schemas.microsoft.com/office/powerpoint/2010/main" val="3355754844"/>
              </p:ext>
            </p:extLst>
          </p:nvPr>
        </p:nvGraphicFramePr>
        <p:xfrm>
          <a:off x="1092077" y="2502170"/>
          <a:ext cx="6096000" cy="4064000"/>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82205" y="6300114"/>
            <a:ext cx="1662332" cy="532111"/>
          </a:xfrm>
          <a:prstGeom prst="rect">
            <a:avLst/>
          </a:prstGeom>
        </p:spPr>
      </p:pic>
    </p:spTree>
    <p:extLst>
      <p:ext uri="{BB962C8B-B14F-4D97-AF65-F5344CB8AC3E}">
        <p14:creationId xmlns:p14="http://schemas.microsoft.com/office/powerpoint/2010/main" val="40674124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5" name="Content Placeholder 4"/>
          <p:cNvSpPr>
            <a:spLocks noGrp="1"/>
          </p:cNvSpPr>
          <p:nvPr>
            <p:ph idx="1"/>
          </p:nvPr>
        </p:nvSpPr>
        <p:spPr/>
        <p:txBody>
          <a:bodyPr/>
          <a:lstStyle/>
          <a:p>
            <a:r>
              <a:rPr lang="en-US" dirty="0" smtClean="0"/>
              <a:t>Address the mindset</a:t>
            </a:r>
          </a:p>
          <a:p>
            <a:pPr lvl="1"/>
            <a:r>
              <a:rPr lang="en-US" dirty="0" smtClean="0"/>
              <a:t>Breakdown the policies more in social media initiatives</a:t>
            </a:r>
          </a:p>
          <a:p>
            <a:pPr lvl="2"/>
            <a:r>
              <a:rPr lang="en-US" dirty="0" smtClean="0"/>
              <a:t>Includes other misconduct beyond rape</a:t>
            </a:r>
          </a:p>
          <a:p>
            <a:pPr lvl="1"/>
            <a:r>
              <a:rPr lang="en-US" dirty="0" smtClean="0"/>
              <a:t>The Hunting Ground</a:t>
            </a:r>
          </a:p>
          <a:p>
            <a:pPr lvl="2"/>
            <a:r>
              <a:rPr lang="en-US" dirty="0" smtClean="0"/>
              <a:t>Film viewing and intentional discussion</a:t>
            </a:r>
          </a:p>
          <a:p>
            <a:pPr lvl="2"/>
            <a:r>
              <a:rPr lang="en-US" dirty="0" smtClean="0"/>
              <a:t>SMRT Panel</a:t>
            </a:r>
          </a:p>
          <a:p>
            <a:pPr lvl="2"/>
            <a:endParaRPr lang="en-US" dirty="0" smtClean="0"/>
          </a:p>
          <a:p>
            <a:pPr lvl="1"/>
            <a:endParaRPr lang="en-US" dirty="0"/>
          </a:p>
          <a:p>
            <a:pPr lvl="1"/>
            <a:endParaRPr lang="en-US" dirty="0" smtClean="0"/>
          </a:p>
          <a:p>
            <a:endParaRPr lang="en-US" dirty="0"/>
          </a:p>
        </p:txBody>
      </p:sp>
    </p:spTree>
    <p:extLst>
      <p:ext uri="{BB962C8B-B14F-4D97-AF65-F5344CB8AC3E}">
        <p14:creationId xmlns:p14="http://schemas.microsoft.com/office/powerpoint/2010/main" val="5425545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5" name="Content Placeholder 4"/>
          <p:cNvSpPr>
            <a:spLocks noGrp="1"/>
          </p:cNvSpPr>
          <p:nvPr>
            <p:ph idx="1"/>
          </p:nvPr>
        </p:nvSpPr>
        <p:spPr>
          <a:xfrm>
            <a:off x="457200" y="1186774"/>
            <a:ext cx="7620000" cy="5214026"/>
          </a:xfrm>
        </p:spPr>
        <p:txBody>
          <a:bodyPr>
            <a:normAutofit lnSpcReduction="10000"/>
          </a:bodyPr>
          <a:lstStyle/>
          <a:p>
            <a:r>
              <a:rPr lang="en-US" sz="2400" dirty="0" smtClean="0"/>
              <a:t>Sexual Misconduct Response Team</a:t>
            </a:r>
          </a:p>
          <a:p>
            <a:pPr lvl="1"/>
            <a:r>
              <a:rPr lang="en-US" sz="2100" dirty="0" smtClean="0"/>
              <a:t>Develop a strategic plan for Title IX education, prevention, and resources. Use the IOB coalition to move it forward.</a:t>
            </a:r>
          </a:p>
          <a:p>
            <a:pPr lvl="1"/>
            <a:r>
              <a:rPr lang="en-US" sz="2100" dirty="0" smtClean="0"/>
              <a:t>Develop guidance for sexual misconduct programming</a:t>
            </a:r>
          </a:p>
          <a:p>
            <a:pPr lvl="1"/>
            <a:r>
              <a:rPr lang="en-US" sz="2100" dirty="0" smtClean="0"/>
              <a:t>Track campus wide programming and education on sexual misconduct</a:t>
            </a:r>
          </a:p>
          <a:p>
            <a:r>
              <a:rPr lang="en-US" sz="2400" dirty="0" smtClean="0"/>
              <a:t>Develop an It’s On Blue Campus and Community Coalition</a:t>
            </a:r>
          </a:p>
          <a:p>
            <a:pPr lvl="1"/>
            <a:r>
              <a:rPr lang="en-US" sz="2100" dirty="0" smtClean="0"/>
              <a:t>Focus: Education on Title IX,  prevention programming, provide guidance on sexual misconduct programming to other groups.</a:t>
            </a:r>
          </a:p>
          <a:p>
            <a:pPr lvl="1"/>
            <a:r>
              <a:rPr lang="en-US" sz="2100" dirty="0" smtClean="0"/>
              <a:t>Student orgs. will send a representative to serve on the coalition and be the liaison for their respective groups.</a:t>
            </a:r>
          </a:p>
          <a:p>
            <a:pPr lvl="1"/>
            <a:r>
              <a:rPr lang="en-US" sz="2100" dirty="0" smtClean="0"/>
              <a:t>Be  a standing partner for events, possibly provide grants for programming</a:t>
            </a:r>
          </a:p>
          <a:p>
            <a:endParaRPr lang="en-US" dirty="0" smtClean="0"/>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54579" y="6214092"/>
            <a:ext cx="1662332" cy="532111"/>
          </a:xfrm>
          <a:prstGeom prst="rect">
            <a:avLst/>
          </a:prstGeom>
        </p:spPr>
      </p:pic>
    </p:spTree>
    <p:extLst>
      <p:ext uri="{BB962C8B-B14F-4D97-AF65-F5344CB8AC3E}">
        <p14:creationId xmlns:p14="http://schemas.microsoft.com/office/powerpoint/2010/main" val="23654705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continued</a:t>
            </a:r>
            <a:endParaRPr lang="en-US" dirty="0"/>
          </a:p>
        </p:txBody>
      </p:sp>
      <p:sp>
        <p:nvSpPr>
          <p:cNvPr id="3" name="Content Placeholder 2"/>
          <p:cNvSpPr>
            <a:spLocks noGrp="1"/>
          </p:cNvSpPr>
          <p:nvPr>
            <p:ph idx="1"/>
          </p:nvPr>
        </p:nvSpPr>
        <p:spPr/>
        <p:txBody>
          <a:bodyPr/>
          <a:lstStyle/>
          <a:p>
            <a:r>
              <a:rPr lang="en-US" sz="2400" dirty="0"/>
              <a:t>Bystander Intervention Curriculum</a:t>
            </a:r>
          </a:p>
          <a:p>
            <a:pPr lvl="1"/>
            <a:r>
              <a:rPr lang="en-US" sz="2100" dirty="0"/>
              <a:t>Develop curriculum covering </a:t>
            </a:r>
            <a:r>
              <a:rPr lang="en-US" sz="2100" dirty="0" smtClean="0"/>
              <a:t>general Title IX and bystander </a:t>
            </a:r>
            <a:r>
              <a:rPr lang="en-US" sz="2100" dirty="0"/>
              <a:t>intervention education (Step Up, One Love, general Title IX) and present to all incoming students through partnering with University Colleges.</a:t>
            </a:r>
          </a:p>
          <a:p>
            <a:pPr lvl="2"/>
            <a:r>
              <a:rPr lang="en-US" sz="1900" dirty="0"/>
              <a:t>Explore other programs: Not Any More (Every Choice and </a:t>
            </a:r>
            <a:r>
              <a:rPr lang="en-US" sz="1900" dirty="0" err="1"/>
              <a:t>GreenDot</a:t>
            </a:r>
            <a:r>
              <a:rPr lang="en-US" sz="1900" dirty="0"/>
              <a:t> by Student Success)</a:t>
            </a:r>
          </a:p>
          <a:p>
            <a:r>
              <a:rPr lang="en-US" sz="2400" dirty="0" smtClean="0"/>
              <a:t>Partner with Multi-cultural Services and Programs to create </a:t>
            </a:r>
            <a:r>
              <a:rPr lang="en-US" dirty="0" smtClean="0"/>
              <a:t>presentations and resources for “The Forgotten Populations.”</a:t>
            </a:r>
          </a:p>
          <a:p>
            <a:r>
              <a:rPr lang="en-US" dirty="0" smtClean="0"/>
              <a:t>Explore educational toolkits for individuals held responsible for Title IX violations</a:t>
            </a:r>
            <a:endParaRPr lang="en-US" dirty="0"/>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254579" y="6214092"/>
            <a:ext cx="1662332" cy="532111"/>
          </a:xfrm>
          <a:prstGeom prst="rect">
            <a:avLst/>
          </a:prstGeom>
        </p:spPr>
      </p:pic>
    </p:spTree>
    <p:extLst>
      <p:ext uri="{BB962C8B-B14F-4D97-AF65-F5344CB8AC3E}">
        <p14:creationId xmlns:p14="http://schemas.microsoft.com/office/powerpoint/2010/main" val="15373192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 you</a:t>
            </a:r>
            <a:endParaRPr lang="en-US" dirty="0"/>
          </a:p>
        </p:txBody>
      </p:sp>
      <p:sp>
        <p:nvSpPr>
          <p:cNvPr id="5" name="Text Placeholder 4"/>
          <p:cNvSpPr>
            <a:spLocks noGrp="1"/>
          </p:cNvSpPr>
          <p:nvPr>
            <p:ph type="body" idx="1"/>
          </p:nvPr>
        </p:nvSpPr>
        <p:spPr/>
        <p:txBody>
          <a:bodyPr/>
          <a:lstStyle/>
          <a:p>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22313" y="4584054"/>
            <a:ext cx="2818955" cy="902345"/>
          </a:xfrm>
          <a:prstGeom prst="rect">
            <a:avLst/>
          </a:prstGeom>
        </p:spPr>
      </p:pic>
    </p:spTree>
    <p:extLst>
      <p:ext uri="{BB962C8B-B14F-4D97-AF65-F5344CB8AC3E}">
        <p14:creationId xmlns:p14="http://schemas.microsoft.com/office/powerpoint/2010/main" val="3940675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952" y="5311747"/>
            <a:ext cx="7659687" cy="1168400"/>
          </a:xfrm>
        </p:spPr>
        <p:txBody>
          <a:bodyPr/>
          <a:lstStyle/>
          <a:p>
            <a:r>
              <a:rPr lang="en-US" b="1" dirty="0"/>
              <a:t>Where </a:t>
            </a:r>
            <a:r>
              <a:rPr lang="en-US" dirty="0"/>
              <a:t>did reported incidents occur?</a:t>
            </a:r>
            <a:r>
              <a:rPr lang="en-US" b="1" dirty="0"/>
              <a:t/>
            </a:r>
            <a:br>
              <a:rPr lang="en-US" b="1" dirty="0"/>
            </a:br>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429677" y="6214092"/>
            <a:ext cx="1662332" cy="532111"/>
          </a:xfrm>
          <a:prstGeom prst="rect">
            <a:avLst/>
          </a:prstGeom>
        </p:spPr>
      </p:pic>
    </p:spTree>
    <p:extLst>
      <p:ext uri="{BB962C8B-B14F-4D97-AF65-F5344CB8AC3E}">
        <p14:creationId xmlns:p14="http://schemas.microsoft.com/office/powerpoint/2010/main" val="9676082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370" y="274638"/>
            <a:ext cx="7947498" cy="1143000"/>
          </a:xfrm>
        </p:spPr>
        <p:txBody>
          <a:bodyPr/>
          <a:lstStyle/>
          <a:p>
            <a:r>
              <a:rPr lang="en-US" b="1" dirty="0" smtClean="0"/>
              <a:t>Where </a:t>
            </a:r>
            <a:r>
              <a:rPr lang="en-US" b="1" dirty="0"/>
              <a:t>did the incident occur? </a:t>
            </a:r>
            <a:r>
              <a:rPr lang="en-US" sz="2800" b="1" dirty="0"/>
              <a:t>(32 Responses)</a:t>
            </a:r>
            <a:r>
              <a:rPr lang="en-US" sz="2800" dirty="0"/>
              <a:t> </a:t>
            </a:r>
          </a:p>
        </p:txBody>
      </p:sp>
      <p:graphicFrame>
        <p:nvGraphicFramePr>
          <p:cNvPr id="4" name="Chart 3"/>
          <p:cNvGraphicFramePr/>
          <p:nvPr>
            <p:extLst>
              <p:ext uri="{D42A27DB-BD31-4B8C-83A1-F6EECF244321}">
                <p14:modId xmlns:p14="http://schemas.microsoft.com/office/powerpoint/2010/main" val="1267503477"/>
              </p:ext>
            </p:extLst>
          </p:nvPr>
        </p:nvGraphicFramePr>
        <p:xfrm>
          <a:off x="1210610" y="1991112"/>
          <a:ext cx="6096000" cy="38608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307953" y="6214092"/>
            <a:ext cx="1662332" cy="532111"/>
          </a:xfrm>
          <a:prstGeom prst="rect">
            <a:avLst/>
          </a:prstGeom>
        </p:spPr>
      </p:pic>
    </p:spTree>
    <p:extLst>
      <p:ext uri="{BB962C8B-B14F-4D97-AF65-F5344CB8AC3E}">
        <p14:creationId xmlns:p14="http://schemas.microsoft.com/office/powerpoint/2010/main" val="6361631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00B050"/>
                </a:solidFill>
              </a:rPr>
              <a:t>Comparison to national statistics:</a:t>
            </a:r>
            <a:br>
              <a:rPr lang="en-US" sz="2800" dirty="0" smtClean="0">
                <a:solidFill>
                  <a:srgbClr val="00B050"/>
                </a:solidFill>
              </a:rPr>
            </a:br>
            <a:r>
              <a:rPr lang="en-US" sz="2800" b="1" dirty="0"/>
              <a:t>The Majority of Sexual Assaults Occur At or Near the Victim's </a:t>
            </a:r>
            <a:r>
              <a:rPr lang="en-US" sz="2800" b="1" dirty="0" smtClean="0"/>
              <a:t>Home (i.e. off campus)</a:t>
            </a:r>
            <a:r>
              <a:rPr lang="en-US" sz="2800" b="1" dirty="0"/>
              <a:t/>
            </a:r>
            <a:br>
              <a:rPr lang="en-US" sz="2800" b="1" dirty="0"/>
            </a:br>
            <a:endParaRPr lang="en-US" sz="2800" dirty="0">
              <a:solidFill>
                <a:srgbClr val="00B050"/>
              </a:solidFill>
            </a:endParaRPr>
          </a:p>
        </p:txBody>
      </p:sp>
      <p:pic>
        <p:nvPicPr>
          <p:cNvPr id="2050" name="Picture 2" descr="Infographic showing breakdown of locations where sexual assaults occur. Statistics show 55% at the victim's home, 15% in public places, 12% at a relative's home, 10% in an enclosed but public areas such as a parking garage, and 8% on school property."/>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1600517"/>
            <a:ext cx="7145587" cy="4507675"/>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700391" y="2859932"/>
            <a:ext cx="2412460" cy="1147864"/>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615446" y="4118043"/>
            <a:ext cx="2412460" cy="1147864"/>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824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a:t>
            </a:r>
            <a:endParaRPr lang="en-US" dirty="0"/>
          </a:p>
        </p:txBody>
      </p:sp>
      <p:sp>
        <p:nvSpPr>
          <p:cNvPr id="3" name="Content Placeholder 2"/>
          <p:cNvSpPr>
            <a:spLocks noGrp="1"/>
          </p:cNvSpPr>
          <p:nvPr>
            <p:ph idx="1"/>
          </p:nvPr>
        </p:nvSpPr>
        <p:spPr>
          <a:xfrm>
            <a:off x="457200" y="1230547"/>
            <a:ext cx="7620000" cy="5062891"/>
          </a:xfrm>
        </p:spPr>
        <p:txBody>
          <a:bodyPr/>
          <a:lstStyle/>
          <a:p>
            <a:r>
              <a:rPr lang="en-US" sz="2400" dirty="0" smtClean="0"/>
              <a:t>Develop a SAFE Ride program</a:t>
            </a:r>
          </a:p>
          <a:p>
            <a:pPr lvl="1"/>
            <a:r>
              <a:rPr lang="en-US" sz="2400" dirty="0" smtClean="0"/>
              <a:t>Provide students with community resources: public transportation</a:t>
            </a:r>
          </a:p>
          <a:p>
            <a:r>
              <a:rPr lang="en-US" sz="2400" dirty="0" smtClean="0"/>
              <a:t>Partner with the local bar owners to post posters, coasters, or information that can serve as </a:t>
            </a:r>
            <a:r>
              <a:rPr lang="en-US" sz="2400" dirty="0"/>
              <a:t>b</a:t>
            </a:r>
            <a:r>
              <a:rPr lang="en-US" sz="2400" dirty="0" smtClean="0"/>
              <a:t>ystander intervention or general assistance</a:t>
            </a:r>
          </a:p>
          <a:p>
            <a:pPr lvl="1"/>
            <a:r>
              <a:rPr lang="en-US" sz="2400" dirty="0" smtClean="0"/>
              <a:t>Party Smart Sycamores with Student Health Promotion</a:t>
            </a:r>
          </a:p>
          <a:p>
            <a:r>
              <a:rPr lang="en-US" sz="2400" dirty="0" smtClean="0"/>
              <a:t>Partner with University Police Department to provide general safety information and tools (example: safety whistles) and instructing regular self defense classes.</a:t>
            </a:r>
          </a:p>
          <a:p>
            <a:pPr lvl="1"/>
            <a:r>
              <a:rPr lang="en-US" sz="2400" dirty="0" smtClean="0"/>
              <a:t>Increase RAD self-defense instructors</a:t>
            </a:r>
          </a:p>
          <a:p>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29677" y="6293439"/>
            <a:ext cx="1662332" cy="532111"/>
          </a:xfrm>
          <a:prstGeom prst="rect">
            <a:avLst/>
          </a:prstGeom>
        </p:spPr>
      </p:pic>
    </p:spTree>
    <p:extLst>
      <p:ext uri="{BB962C8B-B14F-4D97-AF65-F5344CB8AC3E}">
        <p14:creationId xmlns:p14="http://schemas.microsoft.com/office/powerpoint/2010/main" val="1350053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992" y="5344784"/>
            <a:ext cx="8382000" cy="1168400"/>
          </a:xfrm>
        </p:spPr>
        <p:txBody>
          <a:bodyPr/>
          <a:lstStyle/>
          <a:p>
            <a:r>
              <a:rPr lang="en-US" b="1" dirty="0"/>
              <a:t>Who</a:t>
            </a:r>
            <a:r>
              <a:rPr lang="en-US" dirty="0"/>
              <a:t> are the </a:t>
            </a:r>
            <a:r>
              <a:rPr lang="en-US" dirty="0" smtClean="0"/>
              <a:t>reported  </a:t>
            </a:r>
            <a:br>
              <a:rPr lang="en-US" dirty="0" smtClean="0"/>
            </a:br>
            <a:r>
              <a:rPr lang="en-US" dirty="0" smtClean="0"/>
              <a:t>perpetrators</a:t>
            </a:r>
            <a:r>
              <a:rPr lang="en-US" dirty="0"/>
              <a:t>?</a:t>
            </a:r>
            <a:r>
              <a:rPr lang="en-US" sz="3400" dirty="0"/>
              <a:t/>
            </a:r>
            <a:br>
              <a:rPr lang="en-US" sz="3400" dirty="0"/>
            </a:br>
            <a:endParaRPr lang="en-US" sz="3400" dirty="0"/>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429677" y="6214092"/>
            <a:ext cx="1662332" cy="532111"/>
          </a:xfrm>
          <a:prstGeom prst="rect">
            <a:avLst/>
          </a:prstGeom>
        </p:spPr>
      </p:pic>
    </p:spTree>
    <p:extLst>
      <p:ext uri="{BB962C8B-B14F-4D97-AF65-F5344CB8AC3E}">
        <p14:creationId xmlns:p14="http://schemas.microsoft.com/office/powerpoint/2010/main" val="25151247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0281"/>
            <a:ext cx="8229599" cy="1143000"/>
          </a:xfrm>
        </p:spPr>
        <p:txBody>
          <a:bodyPr/>
          <a:lstStyle/>
          <a:p>
            <a:r>
              <a:rPr lang="en-US" sz="4000" b="1" dirty="0" smtClean="0"/>
              <a:t>Was </a:t>
            </a:r>
            <a:r>
              <a:rPr lang="en-US" sz="4000" b="1" dirty="0"/>
              <a:t>the person a student, professor, or other employee at this school? </a:t>
            </a:r>
            <a:r>
              <a:rPr lang="en-US" sz="4000" b="1" dirty="0" smtClean="0"/>
              <a:t/>
            </a:r>
            <a:br>
              <a:rPr lang="en-US" sz="4000" b="1" dirty="0" smtClean="0"/>
            </a:br>
            <a:r>
              <a:rPr lang="en-US" sz="2800" b="1" dirty="0" smtClean="0"/>
              <a:t>(</a:t>
            </a:r>
            <a:r>
              <a:rPr lang="en-US" sz="2800" b="1" dirty="0"/>
              <a:t>26 Responses)</a:t>
            </a:r>
            <a:r>
              <a:rPr lang="en-US" sz="2800" dirty="0"/>
              <a:t> </a:t>
            </a:r>
            <a:endParaRPr lang="en-US" sz="4000" dirty="0"/>
          </a:p>
        </p:txBody>
      </p:sp>
      <p:graphicFrame>
        <p:nvGraphicFramePr>
          <p:cNvPr id="4" name="Chart 3"/>
          <p:cNvGraphicFramePr/>
          <p:nvPr>
            <p:extLst>
              <p:ext uri="{D42A27DB-BD31-4B8C-83A1-F6EECF244321}">
                <p14:modId xmlns:p14="http://schemas.microsoft.com/office/powerpoint/2010/main" val="1818107653"/>
              </p:ext>
            </p:extLst>
          </p:nvPr>
        </p:nvGraphicFramePr>
        <p:xfrm>
          <a:off x="940172" y="1870344"/>
          <a:ext cx="6547874" cy="4091874"/>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283633" y="6214092"/>
            <a:ext cx="1662332" cy="532111"/>
          </a:xfrm>
          <a:prstGeom prst="rect">
            <a:avLst/>
          </a:prstGeom>
        </p:spPr>
      </p:pic>
    </p:spTree>
    <p:extLst>
      <p:ext uri="{BB962C8B-B14F-4D97-AF65-F5344CB8AC3E}">
        <p14:creationId xmlns:p14="http://schemas.microsoft.com/office/powerpoint/2010/main" val="16130353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5940</TotalTime>
  <Words>2301</Words>
  <Application>Microsoft Office PowerPoint</Application>
  <PresentationFormat>On-screen Show (4:3)</PresentationFormat>
  <Paragraphs>188</Paragraphs>
  <Slides>37</Slides>
  <Notes>24</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Cambria</vt:lpstr>
      <vt:lpstr>Lucida Grande</vt:lpstr>
      <vt:lpstr>Adjacency</vt:lpstr>
      <vt:lpstr>A review of the 2016-17 campus climate survey</vt:lpstr>
      <vt:lpstr>The Survey</vt:lpstr>
      <vt:lpstr>Overview: </vt:lpstr>
      <vt:lpstr>Where did reported incidents occur? </vt:lpstr>
      <vt:lpstr>Where did the incident occur? (32 Responses) </vt:lpstr>
      <vt:lpstr>Comparison to national statistics: The Majority of Sexual Assaults Occur At or Near the Victim's Home (i.e. off campus) </vt:lpstr>
      <vt:lpstr>Recommendations: </vt:lpstr>
      <vt:lpstr>Who are the reported   perpetrators? </vt:lpstr>
      <vt:lpstr>Was the person a student, professor, or other employee at this school?  (26 Responses) </vt:lpstr>
      <vt:lpstr>Who was the person/people who had unwanted sexual contact with you during the incident?  Please select all that apply.  (31 Responses) </vt:lpstr>
      <vt:lpstr>Comparison to national statistics: Perpetrators of Sexual Violence Often Know the Victim </vt:lpstr>
      <vt:lpstr>Recommendations: </vt:lpstr>
      <vt:lpstr>When students were assaulted, were they able to consent? </vt:lpstr>
      <vt:lpstr>Consent Is: </vt:lpstr>
      <vt:lpstr>How many of the people who had unwanted sexual contact with you had been drinking alcohol or using drugs?  (4 Responses) </vt:lpstr>
      <vt:lpstr>Were you unable to provide consent or stop what was happening because you were incapacitated, passed out, unconscious, blacked out, or asleep?  (6 responses)</vt:lpstr>
      <vt:lpstr>Recommendations:</vt:lpstr>
      <vt:lpstr>Who did students disclose their experience to? </vt:lpstr>
      <vt:lpstr>Have you told any of your roommates, friends, or family members about the incident?  (31 Responses) </vt:lpstr>
      <vt:lpstr>Were they notified? (30 Responses)</vt:lpstr>
      <vt:lpstr>A crisis center or helpline, or a hospital or health care center at this school</vt:lpstr>
      <vt:lpstr>A crisis center or helpline, or a hospital or health care center NOT at this school</vt:lpstr>
      <vt:lpstr>Campus police or security at this school</vt:lpstr>
      <vt:lpstr>Comparison to national statistics:  College-Age Victims of Sexual Violence Often Do Not Report to Law Enforcement</vt:lpstr>
      <vt:lpstr>Comparison to national statistics:  Reasons Victims Do Not Report to Law Enforcement </vt:lpstr>
      <vt:lpstr>Recommendations:</vt:lpstr>
      <vt:lpstr>Why do victims refrain from reporting? </vt:lpstr>
      <vt:lpstr>They did not think the incident was serious enough to report. </vt:lpstr>
      <vt:lpstr>They didn’t know how to contact the resources.</vt:lpstr>
      <vt:lpstr>They felt that other people might think that what happened was at least partly their fault or that they might get in trouble. </vt:lpstr>
      <vt:lpstr>They felt that they were concerned they’d be treated poorly or that no action would be taken.</vt:lpstr>
      <vt:lpstr>They were concerned the groups notified would not keep their situation confidential.</vt:lpstr>
      <vt:lpstr>They were worried that either the person who did this to them or other people might find out and do something to get back at them.</vt:lpstr>
      <vt:lpstr>Recommendations</vt:lpstr>
      <vt:lpstr>Next Steps</vt:lpstr>
      <vt:lpstr>Next Steps- continued</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MyLinh Hoang</dc:creator>
  <cp:lastModifiedBy>Leah Reynolds</cp:lastModifiedBy>
  <cp:revision>95</cp:revision>
  <dcterms:created xsi:type="dcterms:W3CDTF">2017-02-27T15:04:58Z</dcterms:created>
  <dcterms:modified xsi:type="dcterms:W3CDTF">2017-05-16T17:24:50Z</dcterms:modified>
</cp:coreProperties>
</file>