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1"/>
    <a:srgbClr val="14325B"/>
    <a:srgbClr val="0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0DF89-5461-898B-321D-44BE2A3CF9FC}" v="9" dt="2022-09-01T16:25:41.603"/>
    <p1510:client id="{2893021C-3686-4C3A-ADC7-66757D3156EB}" v="4" dt="2023-01-12T16:00:57.931"/>
    <p1510:client id="{42179129-9E36-BF92-D302-98E40252F277}" v="45" dt="2021-08-31T13:54:06.724"/>
    <p1510:client id="{57358C67-6F76-B51A-69E2-5BD6B828BA65}" v="2" dt="2021-12-02T17:19:00.050"/>
    <p1510:client id="{AB1E4997-8113-DE49-28CE-C749F8988A25}" v="4" dt="2022-11-11T03:11:51.788"/>
    <p1510:client id="{B36C202E-F43A-FADD-9BA4-D0A5D0FC0A03}" v="26" dt="2021-09-02T13:54:40.448"/>
    <p1510:client id="{C8E3552A-E86F-3C65-8D0B-CBC629537BBD}" v="11" dt="2023-01-12T18:37:34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1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AB1E4997-8113-DE49-28CE-C749F8988A25}"/>
    <pc:docChg chg="modSld">
      <pc:chgData name="Kelley Woods-Johnson" userId="S::kelley.woods-johnson@indstate.edu::7df981e5-c977-41c1-9cbf-ddeb9ddee73d" providerId="AD" clId="Web-{AB1E4997-8113-DE49-28CE-C749F8988A25}" dt="2022-11-11T03:11:51.788" v="1" actId="20577"/>
      <pc:docMkLst>
        <pc:docMk/>
      </pc:docMkLst>
      <pc:sldChg chg="modSp">
        <pc:chgData name="Kelley Woods-Johnson" userId="S::kelley.woods-johnson@indstate.edu::7df981e5-c977-41c1-9cbf-ddeb9ddee73d" providerId="AD" clId="Web-{AB1E4997-8113-DE49-28CE-C749F8988A25}" dt="2022-11-11T03:11:51.788" v="1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AB1E4997-8113-DE49-28CE-C749F8988A25}" dt="2022-11-11T03:11:51.788" v="1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42179129-9E36-BF92-D302-98E40252F277}"/>
    <pc:docChg chg="modSld">
      <pc:chgData name="Kelley Woods-Johnson" userId="S::kelley.woods-johnson@indstate.edu::7df981e5-c977-41c1-9cbf-ddeb9ddee73d" providerId="AD" clId="Web-{42179129-9E36-BF92-D302-98E40252F277}" dt="2021-08-31T13:54:06.724" v="28" actId="14100"/>
      <pc:docMkLst>
        <pc:docMk/>
      </pc:docMkLst>
      <pc:sldChg chg="modSp">
        <pc:chgData name="Kelley Woods-Johnson" userId="S::kelley.woods-johnson@indstate.edu::7df981e5-c977-41c1-9cbf-ddeb9ddee73d" providerId="AD" clId="Web-{42179129-9E36-BF92-D302-98E40252F277}" dt="2021-08-31T13:54:06.724" v="28" actId="14100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42179129-9E36-BF92-D302-98E40252F277}" dt="2021-08-31T13:54:01.474" v="26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42179129-9E36-BF92-D302-98E40252F277}" dt="2021-08-31T13:54:06.724" v="28" actId="14100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C8E3552A-E86F-3C65-8D0B-CBC629537BBD}"/>
    <pc:docChg chg="modSld">
      <pc:chgData name="Kelley Woods-Johnson" userId="S::kelley.woods-johnson@indstate.edu::7df981e5-c977-41c1-9cbf-ddeb9ddee73d" providerId="AD" clId="Web-{C8E3552A-E86F-3C65-8D0B-CBC629537BBD}" dt="2023-01-12T18:37:34.220" v="5" actId="20577"/>
      <pc:docMkLst>
        <pc:docMk/>
      </pc:docMkLst>
      <pc:sldChg chg="modSp">
        <pc:chgData name="Kelley Woods-Johnson" userId="S::kelley.woods-johnson@indstate.edu::7df981e5-c977-41c1-9cbf-ddeb9ddee73d" providerId="AD" clId="Web-{C8E3552A-E86F-3C65-8D0B-CBC629537BBD}" dt="2023-01-12T18:37:34.220" v="5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C8E3552A-E86F-3C65-8D0B-CBC629537BBD}" dt="2023-01-12T18:37:34.220" v="5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57358C67-6F76-B51A-69E2-5BD6B828BA65}"/>
    <pc:docChg chg="modSld">
      <pc:chgData name="Kelley Woods-Johnson" userId="S::kelley.woods-johnson@indstate.edu::7df981e5-c977-41c1-9cbf-ddeb9ddee73d" providerId="AD" clId="Web-{57358C67-6F76-B51A-69E2-5BD6B828BA65}" dt="2021-12-02T17:19:00.050" v="0" actId="20577"/>
      <pc:docMkLst>
        <pc:docMk/>
      </pc:docMkLst>
      <pc:sldChg chg="modSp">
        <pc:chgData name="Kelley Woods-Johnson" userId="S::kelley.woods-johnson@indstate.edu::7df981e5-c977-41c1-9cbf-ddeb9ddee73d" providerId="AD" clId="Web-{57358C67-6F76-B51A-69E2-5BD6B828BA65}" dt="2021-12-02T17:19:00.050" v="0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57358C67-6F76-B51A-69E2-5BD6B828BA65}" dt="2021-12-02T17:19:00.050" v="0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B36C202E-F43A-FADD-9BA4-D0A5D0FC0A03}"/>
    <pc:docChg chg="modSld">
      <pc:chgData name="Kelley Woods-Johnson" userId="S::kelley.woods-johnson@indstate.edu::7df981e5-c977-41c1-9cbf-ddeb9ddee73d" providerId="AD" clId="Web-{B36C202E-F43A-FADD-9BA4-D0A5D0FC0A03}" dt="2021-09-02T13:54:38.495" v="13" actId="20577"/>
      <pc:docMkLst>
        <pc:docMk/>
      </pc:docMkLst>
      <pc:sldChg chg="modSp">
        <pc:chgData name="Kelley Woods-Johnson" userId="S::kelley.woods-johnson@indstate.edu::7df981e5-c977-41c1-9cbf-ddeb9ddee73d" providerId="AD" clId="Web-{B36C202E-F43A-FADD-9BA4-D0A5D0FC0A03}" dt="2021-09-02T13:54:38.495" v="13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B36C202E-F43A-FADD-9BA4-D0A5D0FC0A03}" dt="2021-09-02T13:54:38.495" v="13" actId="20577"/>
          <ac:spMkLst>
            <pc:docMk/>
            <pc:sldMk cId="4170709607" sldId="258"/>
            <ac:spMk id="4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18C0DF89-5461-898B-321D-44BE2A3CF9FC}"/>
    <pc:docChg chg="modSld">
      <pc:chgData name="Kelley Woods-Johnson" userId="S::kelley.woods-johnson@indstate.edu::7df981e5-c977-41c1-9cbf-ddeb9ddee73d" providerId="AD" clId="Web-{18C0DF89-5461-898B-321D-44BE2A3CF9FC}" dt="2022-09-01T16:25:41.509" v="4" actId="20577"/>
      <pc:docMkLst>
        <pc:docMk/>
      </pc:docMkLst>
      <pc:sldChg chg="modSp">
        <pc:chgData name="Kelley Woods-Johnson" userId="S::kelley.woods-johnson@indstate.edu::7df981e5-c977-41c1-9cbf-ddeb9ddee73d" providerId="AD" clId="Web-{18C0DF89-5461-898B-321D-44BE2A3CF9FC}" dt="2022-09-01T16:25:41.509" v="4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18C0DF89-5461-898B-321D-44BE2A3CF9FC}" dt="2022-09-01T16:25:41.509" v="4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2893021C-3686-4C3A-ADC7-66757D3156EB}"/>
    <pc:docChg chg="modSld">
      <pc:chgData name="Kelley Woods-Johnson" userId="S::kelley.woods-johnson@indstate.edu::7df981e5-c977-41c1-9cbf-ddeb9ddee73d" providerId="AD" clId="Web-{2893021C-3686-4C3A-ADC7-66757D3156EB}" dt="2023-01-12T16:00:57.916" v="1" actId="20577"/>
      <pc:docMkLst>
        <pc:docMk/>
      </pc:docMkLst>
      <pc:sldChg chg="modSp">
        <pc:chgData name="Kelley Woods-Johnson" userId="S::kelley.woods-johnson@indstate.edu::7df981e5-c977-41c1-9cbf-ddeb9ddee73d" providerId="AD" clId="Web-{2893021C-3686-4C3A-ADC7-66757D3156EB}" dt="2023-01-12T16:00:57.916" v="1" actId="20577"/>
        <pc:sldMkLst>
          <pc:docMk/>
          <pc:sldMk cId="3005896736" sldId="259"/>
        </pc:sldMkLst>
        <pc:spChg chg="mod">
          <ac:chgData name="Kelley Woods-Johnson" userId="S::kelley.woods-johnson@indstate.edu::7df981e5-c977-41c1-9cbf-ddeb9ddee73d" providerId="AD" clId="Web-{2893021C-3686-4C3A-ADC7-66757D3156EB}" dt="2023-01-12T16:00:57.916" v="1" actId="20577"/>
          <ac:spMkLst>
            <pc:docMk/>
            <pc:sldMk cId="3005896736" sldId="259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1/12/2023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commission.org/Programs-Events/conference.html" TargetMode="External"/><Relationship Id="rId2" Type="http://schemas.openxmlformats.org/officeDocument/2006/relationships/hyperlink" Target="https://www.aalhe.org/intersection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461" y="1764369"/>
            <a:ext cx="3621986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 </a:t>
            </a:r>
          </a:p>
          <a:p>
            <a:pPr marL="400050" indent="-400050">
              <a:buAutoNum type="romanUcPeriod"/>
            </a:pPr>
            <a:r>
              <a:rPr lang="en-US" dirty="0"/>
              <a:t>Review of the Minutes </a:t>
            </a:r>
          </a:p>
          <a:p>
            <a:pPr marL="400050" indent="-400050">
              <a:buAutoNum type="romanUcPeriod"/>
            </a:pPr>
            <a:r>
              <a:rPr lang="en-US" dirty="0"/>
              <a:t>Reports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Coordinator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Members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Committees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400" dirty="0"/>
              <a:t>Awards </a:t>
            </a:r>
            <a:r>
              <a:rPr lang="en-US" sz="1400" dirty="0" err="1"/>
              <a:t>Cmte</a:t>
            </a:r>
            <a:r>
              <a:rPr lang="en-US" sz="1400" dirty="0"/>
              <a:t> Scheduling</a:t>
            </a:r>
          </a:p>
          <a:p>
            <a:pPr marL="400050" indent="-400050">
              <a:buAutoNum type="romanUcPeriod"/>
            </a:pPr>
            <a:r>
              <a:rPr lang="en-US" dirty="0"/>
              <a:t>Old 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EIA Speaker Invitation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New 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Spring Workshop Series</a:t>
            </a:r>
          </a:p>
          <a:p>
            <a:pPr marL="400050" indent="-400050">
              <a:buAutoNum type="romanUcPeriod"/>
            </a:pPr>
            <a:r>
              <a:rPr lang="en-US" dirty="0"/>
              <a:t>Adjournment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0836" y="678984"/>
            <a:ext cx="451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</a:t>
            </a:r>
          </a:p>
          <a:p>
            <a:pPr algn="ctr"/>
            <a:r>
              <a:rPr lang="en-US" sz="2400" b="1" dirty="0"/>
              <a:t>Meeting Agenda 1/13/23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4073" y="424596"/>
            <a:ext cx="7684653" cy="4231928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200" b="1" dirty="0"/>
              <a:t>Notes: </a:t>
            </a:r>
          </a:p>
          <a:p>
            <a:pPr fontAlgn="base"/>
            <a:endParaRPr lang="en-US" sz="1100" dirty="0"/>
          </a:p>
          <a:p>
            <a:pPr fontAlgn="base"/>
            <a:r>
              <a:rPr lang="en-US" sz="1100" b="1" dirty="0">
                <a:latin typeface="Calibri"/>
                <a:cs typeface="Calibri"/>
              </a:rPr>
              <a:t>Awards Committee Membership (I know this isn’t all – forgive my forgetfulness) &amp; final call for members</a:t>
            </a:r>
          </a:p>
          <a:p>
            <a:pPr fontAlgn="base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Alyce</a:t>
            </a:r>
          </a:p>
          <a:p>
            <a:pPr fontAlgn="base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Greg </a:t>
            </a:r>
          </a:p>
          <a:p>
            <a:r>
              <a:rPr lang="en-US" sz="1100" dirty="0">
                <a:latin typeface="Calibri"/>
                <a:cs typeface="Calibri"/>
              </a:rPr>
              <a:t>Malea</a:t>
            </a:r>
          </a:p>
          <a:p>
            <a:pPr fontAlgn="base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Kelley </a:t>
            </a:r>
          </a:p>
          <a:p>
            <a:pPr fontAlgn="base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Spring Workshop Topics (being scheduled with the FCTE):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NSSE/FSSE/BCSSE – Results &amp; Applications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Blue Reports Program Profiles – Interpretation &amp; Use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Outcomes &amp; Mastery Pathways Features in Canvas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Scholarship of Assessment Opportunities </a:t>
            </a:r>
          </a:p>
          <a:p>
            <a:pPr fontAlgn="base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Reps – Thinking Ahead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100" dirty="0">
                <a:latin typeface="Calibri"/>
                <a:cs typeface="Calibri"/>
              </a:rPr>
              <a:t>We will go over evaluation findings for the SOAS Reports at the next meeting. Reps will be asked to discuss the college-level data with their Deans and other constituents as applicable, and report back on insights. 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Association for the Assessment of Learning in Higher Education Journal – Intersection: A Journal at the Intersection of Assessment and Learning; Open Call for Papers: </a:t>
            </a:r>
            <a:r>
              <a:rPr lang="en-US" sz="11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https://www.aalhe.org/intersection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algn="r" fontAlgn="base"/>
            <a:r>
              <a:rPr lang="en-US" sz="1200" b="1" dirty="0"/>
              <a:t>Next Meeting: Friday, February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4073" y="4734413"/>
            <a:ext cx="6664841" cy="1046440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Dates &amp; Deadlines: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Foundational Studies Assessment Day: </a:t>
            </a:r>
            <a:r>
              <a:rPr lang="en-US" sz="1200" dirty="0"/>
              <a:t>February 11,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Faculty Senate Reading &amp; Comments for the Hampton Award:</a:t>
            </a:r>
            <a:r>
              <a:rPr lang="en-US" sz="1200" dirty="0"/>
              <a:t> Thursday, January 26, 3p-430p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Higher Learning Commission Annual Conference (Chicago, March 25-28) Registration Now Open: </a:t>
            </a:r>
            <a:r>
              <a:rPr lang="en-US" sz="1200" dirty="0">
                <a:hlinkClick r:id="rId3"/>
              </a:rPr>
              <a:t>https://www.hlcommission.org/Programs-Events/conference.html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572" y="1274261"/>
            <a:ext cx="7268005" cy="45778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572" y="1390349"/>
            <a:ext cx="4041058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Nathan Myers* - CAS Rep (Chair) </a:t>
            </a:r>
          </a:p>
          <a:p>
            <a:r>
              <a:rPr lang="en-US" sz="1400" dirty="0">
                <a:cs typeface="Calibri"/>
              </a:rPr>
              <a:t>Kimberly Campbell* - SCOB Rep </a:t>
            </a:r>
          </a:p>
          <a:p>
            <a:r>
              <a:rPr lang="en-US" sz="1400" dirty="0">
                <a:cs typeface="Calibri"/>
              </a:rPr>
              <a:t>Jessica Durbin* - CHHS Rep </a:t>
            </a:r>
          </a:p>
          <a:p>
            <a:r>
              <a:rPr lang="en-US" sz="1400" dirty="0">
                <a:cs typeface="Calibri"/>
              </a:rPr>
              <a:t>Melissa Nail* - BCOE Rep</a:t>
            </a:r>
          </a:p>
          <a:p>
            <a:r>
              <a:rPr lang="en-US" sz="1400" dirty="0">
                <a:cs typeface="Calibri"/>
              </a:rPr>
              <a:t>Kara Harris* - COT Rep</a:t>
            </a:r>
          </a:p>
          <a:p>
            <a:r>
              <a:rPr lang="en-US" sz="1400" dirty="0">
                <a:cs typeface="Calibri"/>
              </a:rPr>
              <a:t>Shelley Arvin* - CML Rep </a:t>
            </a:r>
          </a:p>
          <a:p>
            <a:r>
              <a:rPr lang="en-US" sz="1400" dirty="0">
                <a:cs typeface="Calibri"/>
              </a:rPr>
              <a:t>Darlene Hantzis* - UC Rep </a:t>
            </a:r>
          </a:p>
          <a:p>
            <a:r>
              <a:rPr lang="en-US" sz="1400" dirty="0">
                <a:cs typeface="Calibri"/>
              </a:rPr>
              <a:t>Greg Bierly* - Honors College Rep</a:t>
            </a:r>
          </a:p>
          <a:p>
            <a:r>
              <a:rPr lang="en-US" sz="1400" dirty="0">
                <a:cs typeface="Calibri"/>
              </a:rPr>
              <a:t>Ellen-Malito Green* - DSA Rep </a:t>
            </a:r>
          </a:p>
          <a:p>
            <a:r>
              <a:rPr lang="en-US" sz="1400" dirty="0">
                <a:cs typeface="Calibri"/>
              </a:rPr>
              <a:t>Paula Jarrard* - CGPS Rep (Vice Chair)</a:t>
            </a:r>
          </a:p>
          <a:p>
            <a:r>
              <a:rPr lang="en-US" sz="1400" dirty="0">
                <a:cs typeface="Calibri"/>
              </a:rPr>
              <a:t>TBD – UE Rep </a:t>
            </a:r>
          </a:p>
          <a:p>
            <a:r>
              <a:rPr lang="en-US" sz="1400" dirty="0">
                <a:cs typeface="Calibri"/>
              </a:rPr>
              <a:t>Maggie Dalrymple – EM Rep </a:t>
            </a:r>
          </a:p>
          <a:p>
            <a:r>
              <a:rPr lang="en-US" sz="1400" dirty="0">
                <a:cs typeface="Calibri"/>
              </a:rPr>
              <a:t>Chris Fischer – Associate Dean Rep</a:t>
            </a:r>
          </a:p>
          <a:p>
            <a:r>
              <a:rPr lang="en-US" sz="1400" dirty="0">
                <a:cs typeface="Calibri"/>
              </a:rPr>
              <a:t>Haijing Tu – Associate Dean Rep</a:t>
            </a:r>
          </a:p>
          <a:p>
            <a:r>
              <a:rPr lang="en-US" sz="1400" dirty="0">
                <a:cs typeface="Calibri"/>
              </a:rPr>
              <a:t>Alyce Hopple – Faculty At-Large Rep </a:t>
            </a:r>
          </a:p>
          <a:p>
            <a:r>
              <a:rPr lang="en-US" sz="1400" dirty="0">
                <a:cs typeface="Calibri"/>
              </a:rPr>
              <a:t>Larry Tinnerman – Faculty At-Large Rep </a:t>
            </a:r>
          </a:p>
          <a:p>
            <a:r>
              <a:rPr lang="en-US" sz="1400" dirty="0">
                <a:cs typeface="Calibri"/>
              </a:rPr>
              <a:t>Aubrey Austin – SGA Rep </a:t>
            </a:r>
          </a:p>
          <a:p>
            <a:r>
              <a:rPr lang="en-US" sz="1400" dirty="0">
                <a:cs typeface="Calibri"/>
              </a:rPr>
              <a:t>TBD – CGPS Student Rep </a:t>
            </a:r>
          </a:p>
          <a:p>
            <a:endParaRPr lang="en-US" sz="1050" dirty="0">
              <a:cs typeface="Calibri"/>
            </a:endParaRPr>
          </a:p>
          <a:p>
            <a:r>
              <a:rPr lang="en-US" sz="1050" dirty="0">
                <a:cs typeface="Calibri"/>
              </a:rPr>
              <a:t>*serves on Assessment Leadership Team</a:t>
            </a:r>
          </a:p>
          <a:p>
            <a:r>
              <a:rPr lang="en-US" sz="1050" dirty="0">
                <a:cs typeface="Calibri"/>
              </a:rPr>
              <a:t>^ex-officio, non-voting member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</a:t>
            </a:r>
          </a:p>
          <a:p>
            <a:pPr algn="ctr"/>
            <a:r>
              <a:rPr lang="en-US" sz="2400" b="1" dirty="0"/>
              <a:t>2022-23 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2544" y="1390349"/>
            <a:ext cx="3239401" cy="3847207"/>
          </a:xfrm>
          <a:prstGeom prst="rect">
            <a:avLst/>
          </a:prstGeom>
          <a:noFill/>
          <a:ln>
            <a:solidFill>
              <a:srgbClr val="00C0F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2022-23 Meeting Dates</a:t>
            </a:r>
          </a:p>
          <a:p>
            <a:pPr algn="ctr"/>
            <a:r>
              <a:rPr lang="en-US" b="1" dirty="0">
                <a:cs typeface="Calibri"/>
              </a:rPr>
              <a:t>9a-10a, Zoom</a:t>
            </a:r>
          </a:p>
          <a:p>
            <a:pPr algn="ctr"/>
            <a:r>
              <a:rPr lang="en-US" sz="1600" dirty="0">
                <a:cs typeface="Calibri"/>
              </a:rPr>
              <a:t>September 9</a:t>
            </a:r>
          </a:p>
          <a:p>
            <a:pPr algn="ctr"/>
            <a:r>
              <a:rPr lang="en-US" sz="1600" dirty="0">
                <a:cs typeface="Calibri"/>
              </a:rPr>
              <a:t>October 14</a:t>
            </a:r>
          </a:p>
          <a:p>
            <a:pPr algn="ctr"/>
            <a:r>
              <a:rPr lang="en-US" sz="1600" dirty="0">
                <a:cs typeface="Calibri"/>
              </a:rPr>
              <a:t>November 11</a:t>
            </a:r>
          </a:p>
          <a:p>
            <a:pPr algn="ctr"/>
            <a:r>
              <a:rPr lang="en-US" sz="1600" dirty="0">
                <a:cs typeface="Calibri"/>
              </a:rPr>
              <a:t>December 2</a:t>
            </a:r>
          </a:p>
          <a:p>
            <a:pPr algn="ctr"/>
            <a:r>
              <a:rPr lang="en-US" sz="1600" dirty="0">
                <a:cs typeface="Calibri"/>
              </a:rPr>
              <a:t>January 13</a:t>
            </a:r>
          </a:p>
          <a:p>
            <a:pPr algn="ctr"/>
            <a:r>
              <a:rPr lang="en-US" sz="1600" dirty="0">
                <a:cs typeface="Calibri"/>
              </a:rPr>
              <a:t>February 10</a:t>
            </a:r>
          </a:p>
          <a:p>
            <a:pPr algn="ctr"/>
            <a:r>
              <a:rPr lang="en-US" sz="1600" dirty="0">
                <a:cs typeface="Calibri"/>
              </a:rPr>
              <a:t>March 17</a:t>
            </a:r>
          </a:p>
          <a:p>
            <a:pPr algn="ctr"/>
            <a:r>
              <a:rPr lang="en-US" sz="1600" dirty="0">
                <a:cs typeface="Calibri"/>
              </a:rPr>
              <a:t>April 14</a:t>
            </a:r>
          </a:p>
          <a:p>
            <a:pPr algn="ctr"/>
            <a:r>
              <a:rPr lang="en-US" sz="1600" dirty="0">
                <a:cs typeface="Calibri"/>
              </a:rPr>
              <a:t>May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Calibri"/>
            </a:endParaRPr>
          </a:p>
          <a:p>
            <a:pPr algn="ctr"/>
            <a:r>
              <a:rPr lang="en-US" sz="1200" dirty="0">
                <a:cs typeface="Calibri"/>
              </a:rPr>
              <a:t>Meetings are typically the second Friday of the month with some exceptions due to holidays and major university events. Some meetings may be held in-person with proper advance notice. </a:t>
            </a:r>
            <a:endParaRPr lang="en-US" sz="1100" dirty="0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2590" y="1390349"/>
            <a:ext cx="4114987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Malea Crosby*^ - BCOE Director of Continuous 	          	          Improvement (Secretary) </a:t>
            </a:r>
          </a:p>
          <a:p>
            <a:r>
              <a:rPr lang="en-US" sz="1400" dirty="0">
                <a:cs typeface="Calibri"/>
              </a:rPr>
              <a:t>Ashley Layman*^ - SCOB Assistant Director of 	            	           Graduate Programs</a:t>
            </a:r>
          </a:p>
          <a:p>
            <a:r>
              <a:rPr lang="en-US" sz="1400" dirty="0">
                <a:cs typeface="Calibri"/>
              </a:rPr>
              <a:t>Ellie Rippy^ - UC Assessment Coordinator </a:t>
            </a:r>
          </a:p>
          <a:p>
            <a:r>
              <a:rPr lang="en-US" sz="1400" dirty="0">
                <a:cs typeface="Calibri"/>
              </a:rPr>
              <a:t>Laura Froelicher*^ - Honors College Director of Data 	    Analysis, Communication, &amp; Outreach</a:t>
            </a:r>
          </a:p>
          <a:p>
            <a:r>
              <a:rPr lang="en-US" sz="1400" dirty="0">
                <a:cs typeface="Calibri"/>
              </a:rPr>
              <a:t>Tess Avelis^ - CGPS Systems Analyst </a:t>
            </a:r>
          </a:p>
          <a:p>
            <a:r>
              <a:rPr lang="en-US" sz="1400" dirty="0">
                <a:cs typeface="Calibri"/>
              </a:rPr>
              <a:t>Susan Powers – AVP Academic Affairs</a:t>
            </a:r>
          </a:p>
          <a:p>
            <a:r>
              <a:rPr lang="en-US" sz="1400" dirty="0">
                <a:cs typeface="Calibri"/>
              </a:rPr>
              <a:t>Gopi Sainath “Sai” Morla* – Academic Affairs GA</a:t>
            </a:r>
          </a:p>
          <a:p>
            <a:r>
              <a:rPr lang="en-US" sz="1400" dirty="0">
                <a:cs typeface="Calibri"/>
              </a:rPr>
              <a:t>Kelley Woods-Johnson* – Assessment &amp; Accreditation</a:t>
            </a: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63c0ba-f2b3-44f8-b5ca-f3fe6590b9a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5" ma:contentTypeDescription="Create a new document." ma:contentTypeScope="" ma:versionID="009fbeec4ce00afcc2c4cc84cde3d4d7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0b09f30a93ea82609c748e3b651bc5f7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EFE0F4-D246-4E8C-99FB-7AFCE19FAF42}">
  <ds:schemaRefs>
    <ds:schemaRef ds:uri="http://purl.org/dc/terms/"/>
    <ds:schemaRef ds:uri="http://schemas.openxmlformats.org/package/2006/metadata/core-properties"/>
    <ds:schemaRef ds:uri="2263c0ba-f2b3-44f8-b5ca-f3fe6590b9a8"/>
    <ds:schemaRef ds:uri="http://schemas.microsoft.com/office/2006/documentManagement/types"/>
    <ds:schemaRef ds:uri="70bd5a3d-2e76-4b57-9f9e-f718b2c206f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44C151-C3BE-4C38-83A1-9031715FC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2245</TotalTime>
  <Words>487</Words>
  <Application>Microsoft Office PowerPoint</Application>
  <PresentationFormat>Widescreen</PresentationFormat>
  <Paragraphs>84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76</cp:revision>
  <dcterms:created xsi:type="dcterms:W3CDTF">2020-07-07T13:49:39Z</dcterms:created>
  <dcterms:modified xsi:type="dcterms:W3CDTF">2023-01-12T18:37:40Z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